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94"/>
  </p:notesMasterIdLst>
  <p:sldIdLst>
    <p:sldId id="256" r:id="rId2"/>
    <p:sldId id="298" r:id="rId3"/>
    <p:sldId id="344" r:id="rId4"/>
    <p:sldId id="260" r:id="rId5"/>
    <p:sldId id="261" r:id="rId6"/>
    <p:sldId id="263" r:id="rId7"/>
    <p:sldId id="306" r:id="rId8"/>
    <p:sldId id="307" r:id="rId9"/>
    <p:sldId id="308" r:id="rId10"/>
    <p:sldId id="309" r:id="rId11"/>
    <p:sldId id="310" r:id="rId12"/>
    <p:sldId id="311" r:id="rId13"/>
    <p:sldId id="264" r:id="rId14"/>
    <p:sldId id="265" r:id="rId15"/>
    <p:sldId id="266" r:id="rId16"/>
    <p:sldId id="319" r:id="rId17"/>
    <p:sldId id="312" r:id="rId18"/>
    <p:sldId id="313" r:id="rId19"/>
    <p:sldId id="314" r:id="rId20"/>
    <p:sldId id="315" r:id="rId21"/>
    <p:sldId id="316" r:id="rId22"/>
    <p:sldId id="317" r:id="rId23"/>
    <p:sldId id="318" r:id="rId24"/>
    <p:sldId id="346" r:id="rId25"/>
    <p:sldId id="267" r:id="rId26"/>
    <p:sldId id="268" r:id="rId27"/>
    <p:sldId id="323" r:id="rId28"/>
    <p:sldId id="324" r:id="rId29"/>
    <p:sldId id="269" r:id="rId30"/>
    <p:sldId id="325" r:id="rId31"/>
    <p:sldId id="326" r:id="rId32"/>
    <p:sldId id="320" r:id="rId33"/>
    <p:sldId id="327" r:id="rId34"/>
    <p:sldId id="328" r:id="rId35"/>
    <p:sldId id="321" r:id="rId36"/>
    <p:sldId id="329" r:id="rId37"/>
    <p:sldId id="322" r:id="rId38"/>
    <p:sldId id="330" r:id="rId39"/>
    <p:sldId id="262" r:id="rId40"/>
    <p:sldId id="331" r:id="rId41"/>
    <p:sldId id="332" r:id="rId42"/>
    <p:sldId id="333" r:id="rId43"/>
    <p:sldId id="334" r:id="rId44"/>
    <p:sldId id="335" r:id="rId45"/>
    <p:sldId id="336" r:id="rId46"/>
    <p:sldId id="337" r:id="rId47"/>
    <p:sldId id="338" r:id="rId48"/>
    <p:sldId id="339" r:id="rId49"/>
    <p:sldId id="340" r:id="rId50"/>
    <p:sldId id="258" r:id="rId51"/>
    <p:sldId id="259" r:id="rId52"/>
    <p:sldId id="271" r:id="rId53"/>
    <p:sldId id="272" r:id="rId54"/>
    <p:sldId id="273" r:id="rId55"/>
    <p:sldId id="280" r:id="rId56"/>
    <p:sldId id="282" r:id="rId57"/>
    <p:sldId id="281" r:id="rId58"/>
    <p:sldId id="347" r:id="rId59"/>
    <p:sldId id="284" r:id="rId60"/>
    <p:sldId id="348" r:id="rId61"/>
    <p:sldId id="283" r:id="rId62"/>
    <p:sldId id="305" r:id="rId63"/>
    <p:sldId id="343" r:id="rId64"/>
    <p:sldId id="287" r:id="rId65"/>
    <p:sldId id="288" r:id="rId66"/>
    <p:sldId id="289" r:id="rId67"/>
    <p:sldId id="290" r:id="rId68"/>
    <p:sldId id="291" r:id="rId69"/>
    <p:sldId id="292" r:id="rId70"/>
    <p:sldId id="293" r:id="rId71"/>
    <p:sldId id="294" r:id="rId72"/>
    <p:sldId id="295" r:id="rId73"/>
    <p:sldId id="296" r:id="rId74"/>
    <p:sldId id="285" r:id="rId75"/>
    <p:sldId id="297" r:id="rId76"/>
    <p:sldId id="299" r:id="rId77"/>
    <p:sldId id="300" r:id="rId78"/>
    <p:sldId id="301" r:id="rId79"/>
    <p:sldId id="302" r:id="rId80"/>
    <p:sldId id="303" r:id="rId81"/>
    <p:sldId id="304" r:id="rId82"/>
    <p:sldId id="274" r:id="rId83"/>
    <p:sldId id="275" r:id="rId84"/>
    <p:sldId id="276" r:id="rId85"/>
    <p:sldId id="277" r:id="rId86"/>
    <p:sldId id="278" r:id="rId87"/>
    <p:sldId id="279" r:id="rId88"/>
    <p:sldId id="349" r:id="rId89"/>
    <p:sldId id="270" r:id="rId90"/>
    <p:sldId id="351" r:id="rId91"/>
    <p:sldId id="350" r:id="rId92"/>
    <p:sldId id="345" r:id="rId93"/>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42"/>
    <p:restoredTop sz="96327"/>
  </p:normalViewPr>
  <p:slideViewPr>
    <p:cSldViewPr snapToGrid="0">
      <p:cViewPr varScale="1">
        <p:scale>
          <a:sx n="122" d="100"/>
          <a:sy n="122" d="100"/>
        </p:scale>
        <p:origin x="23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3A53A-E834-4F3D-A064-01A1794ABC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B8F9B7E-C00E-440E-826D-722027505DEA}">
      <dgm:prSet/>
      <dgm:spPr/>
      <dgm:t>
        <a:bodyPr/>
        <a:lstStyle/>
        <a:p>
          <a:pPr>
            <a:lnSpc>
              <a:spcPct val="100000"/>
            </a:lnSpc>
          </a:pPr>
          <a:r>
            <a:rPr lang="en-GB" b="0" i="0" dirty="0"/>
            <a:t>it may not be the most efficient approach, especially for large-scale applications with a high number of concurrent connections. </a:t>
          </a:r>
          <a:endParaRPr lang="en-US" dirty="0"/>
        </a:p>
      </dgm:t>
    </dgm:pt>
    <dgm:pt modelId="{53E11DAE-1D09-4D15-B380-8DAF63BD860C}" type="parTrans" cxnId="{446EFE2E-7075-4F6A-8227-D800B15689B0}">
      <dgm:prSet/>
      <dgm:spPr/>
      <dgm:t>
        <a:bodyPr/>
        <a:lstStyle/>
        <a:p>
          <a:endParaRPr lang="en-US"/>
        </a:p>
      </dgm:t>
    </dgm:pt>
    <dgm:pt modelId="{2985AFF8-4435-4CC5-8456-5AD96C18CD78}" type="sibTrans" cxnId="{446EFE2E-7075-4F6A-8227-D800B15689B0}">
      <dgm:prSet/>
      <dgm:spPr/>
      <dgm:t>
        <a:bodyPr/>
        <a:lstStyle/>
        <a:p>
          <a:endParaRPr lang="en-US"/>
        </a:p>
      </dgm:t>
    </dgm:pt>
    <dgm:pt modelId="{34A9FD09-4532-4387-AB0B-6E26CFA4DA7C}">
      <dgm:prSet/>
      <dgm:spPr/>
      <dgm:t>
        <a:bodyPr/>
        <a:lstStyle/>
        <a:p>
          <a:pPr>
            <a:lnSpc>
              <a:spcPct val="100000"/>
            </a:lnSpc>
          </a:pPr>
          <a:r>
            <a:rPr lang="en-GB" b="0" i="0"/>
            <a:t>Asynchronous programming models, such as asyncio, can provide a more efficient and scalable solution for handling web sockets.</a:t>
          </a:r>
          <a:endParaRPr lang="en-US"/>
        </a:p>
      </dgm:t>
    </dgm:pt>
    <dgm:pt modelId="{01B7E88C-B866-4E48-A7CA-D2C89E1B31FC}" type="parTrans" cxnId="{466B07FD-2E21-4744-AB02-73750C4A93FA}">
      <dgm:prSet/>
      <dgm:spPr/>
      <dgm:t>
        <a:bodyPr/>
        <a:lstStyle/>
        <a:p>
          <a:endParaRPr lang="en-US"/>
        </a:p>
      </dgm:t>
    </dgm:pt>
    <dgm:pt modelId="{8FA82396-B8E4-413F-BAE0-A5F0FDD7EB7A}" type="sibTrans" cxnId="{466B07FD-2E21-4744-AB02-73750C4A93FA}">
      <dgm:prSet/>
      <dgm:spPr/>
      <dgm:t>
        <a:bodyPr/>
        <a:lstStyle/>
        <a:p>
          <a:endParaRPr lang="en-US"/>
        </a:p>
      </dgm:t>
    </dgm:pt>
    <dgm:pt modelId="{88FA5976-6A49-471E-9669-FCEE9D71614C}" type="pres">
      <dgm:prSet presAssocID="{CB53A53A-E834-4F3D-A064-01A1794ABCD5}" presName="root" presStyleCnt="0">
        <dgm:presLayoutVars>
          <dgm:dir/>
          <dgm:resizeHandles val="exact"/>
        </dgm:presLayoutVars>
      </dgm:prSet>
      <dgm:spPr/>
    </dgm:pt>
    <dgm:pt modelId="{3D413149-1E8B-421C-A94A-0795BD1BCE40}" type="pres">
      <dgm:prSet presAssocID="{9B8F9B7E-C00E-440E-826D-722027505DEA}" presName="compNode" presStyleCnt="0"/>
      <dgm:spPr/>
    </dgm:pt>
    <dgm:pt modelId="{49C47AB2-7F5A-416A-8339-C06D1AA379F7}" type="pres">
      <dgm:prSet presAssocID="{9B8F9B7E-C00E-440E-826D-722027505DEA}" presName="bgRect" presStyleLbl="bgShp" presStyleIdx="0" presStyleCnt="2" custLinFactNeighborX="384" custLinFactNeighborY="-11697"/>
      <dgm:spPr/>
    </dgm:pt>
    <dgm:pt modelId="{07F6306C-2406-49D6-B382-640315BCB5E2}" type="pres">
      <dgm:prSet presAssocID="{9B8F9B7E-C00E-440E-826D-722027505D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FD30D108-8EFD-42F0-A9CB-73BE73A01326}" type="pres">
      <dgm:prSet presAssocID="{9B8F9B7E-C00E-440E-826D-722027505DEA}" presName="spaceRect" presStyleCnt="0"/>
      <dgm:spPr/>
    </dgm:pt>
    <dgm:pt modelId="{B0A6ADCF-C0EB-4F38-9635-21C7521ECD9E}" type="pres">
      <dgm:prSet presAssocID="{9B8F9B7E-C00E-440E-826D-722027505DEA}" presName="parTx" presStyleLbl="revTx" presStyleIdx="0" presStyleCnt="2">
        <dgm:presLayoutVars>
          <dgm:chMax val="0"/>
          <dgm:chPref val="0"/>
        </dgm:presLayoutVars>
      </dgm:prSet>
      <dgm:spPr/>
    </dgm:pt>
    <dgm:pt modelId="{E2256DEB-6A85-4167-ADF4-65B60C9F5110}" type="pres">
      <dgm:prSet presAssocID="{2985AFF8-4435-4CC5-8456-5AD96C18CD78}" presName="sibTrans" presStyleCnt="0"/>
      <dgm:spPr/>
    </dgm:pt>
    <dgm:pt modelId="{E44C7657-1882-4018-8CB1-1B397A356002}" type="pres">
      <dgm:prSet presAssocID="{34A9FD09-4532-4387-AB0B-6E26CFA4DA7C}" presName="compNode" presStyleCnt="0"/>
      <dgm:spPr/>
    </dgm:pt>
    <dgm:pt modelId="{05C5C937-AE5F-43AD-A587-88DD822D7EE9}" type="pres">
      <dgm:prSet presAssocID="{34A9FD09-4532-4387-AB0B-6E26CFA4DA7C}" presName="bgRect" presStyleLbl="bgShp" presStyleIdx="1" presStyleCnt="2"/>
      <dgm:spPr/>
    </dgm:pt>
    <dgm:pt modelId="{338D1FF0-61CB-4325-AB65-40F1EE90EC1D}" type="pres">
      <dgm:prSet presAssocID="{34A9FD09-4532-4387-AB0B-6E26CFA4DA7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EF3D7F8B-ABEE-494B-AAB2-FE28A09BB4AF}" type="pres">
      <dgm:prSet presAssocID="{34A9FD09-4532-4387-AB0B-6E26CFA4DA7C}" presName="spaceRect" presStyleCnt="0"/>
      <dgm:spPr/>
    </dgm:pt>
    <dgm:pt modelId="{771FB0E1-92B5-45BD-914A-49B7D3FC65C9}" type="pres">
      <dgm:prSet presAssocID="{34A9FD09-4532-4387-AB0B-6E26CFA4DA7C}" presName="parTx" presStyleLbl="revTx" presStyleIdx="1" presStyleCnt="2">
        <dgm:presLayoutVars>
          <dgm:chMax val="0"/>
          <dgm:chPref val="0"/>
        </dgm:presLayoutVars>
      </dgm:prSet>
      <dgm:spPr/>
    </dgm:pt>
  </dgm:ptLst>
  <dgm:cxnLst>
    <dgm:cxn modelId="{CF8EC60D-CA05-47B7-9F85-1F188071DECD}" type="presOf" srcId="{CB53A53A-E834-4F3D-A064-01A1794ABCD5}" destId="{88FA5976-6A49-471E-9669-FCEE9D71614C}" srcOrd="0" destOrd="0" presId="urn:microsoft.com/office/officeart/2018/2/layout/IconVerticalSolidList"/>
    <dgm:cxn modelId="{446EFE2E-7075-4F6A-8227-D800B15689B0}" srcId="{CB53A53A-E834-4F3D-A064-01A1794ABCD5}" destId="{9B8F9B7E-C00E-440E-826D-722027505DEA}" srcOrd="0" destOrd="0" parTransId="{53E11DAE-1D09-4D15-B380-8DAF63BD860C}" sibTransId="{2985AFF8-4435-4CC5-8456-5AD96C18CD78}"/>
    <dgm:cxn modelId="{75CC7D65-10F6-4789-8B52-C8264DC4CAFE}" type="presOf" srcId="{34A9FD09-4532-4387-AB0B-6E26CFA4DA7C}" destId="{771FB0E1-92B5-45BD-914A-49B7D3FC65C9}" srcOrd="0" destOrd="0" presId="urn:microsoft.com/office/officeart/2018/2/layout/IconVerticalSolidList"/>
    <dgm:cxn modelId="{A8A53DD0-4C59-4294-A960-3F00B22D0B9F}" type="presOf" srcId="{9B8F9B7E-C00E-440E-826D-722027505DEA}" destId="{B0A6ADCF-C0EB-4F38-9635-21C7521ECD9E}" srcOrd="0" destOrd="0" presId="urn:microsoft.com/office/officeart/2018/2/layout/IconVerticalSolidList"/>
    <dgm:cxn modelId="{466B07FD-2E21-4744-AB02-73750C4A93FA}" srcId="{CB53A53A-E834-4F3D-A064-01A1794ABCD5}" destId="{34A9FD09-4532-4387-AB0B-6E26CFA4DA7C}" srcOrd="1" destOrd="0" parTransId="{01B7E88C-B866-4E48-A7CA-D2C89E1B31FC}" sibTransId="{8FA82396-B8E4-413F-BAE0-A5F0FDD7EB7A}"/>
    <dgm:cxn modelId="{1529BD45-5CF6-4E74-A18E-F7E6C6B88532}" type="presParOf" srcId="{88FA5976-6A49-471E-9669-FCEE9D71614C}" destId="{3D413149-1E8B-421C-A94A-0795BD1BCE40}" srcOrd="0" destOrd="0" presId="urn:microsoft.com/office/officeart/2018/2/layout/IconVerticalSolidList"/>
    <dgm:cxn modelId="{B78473C1-E1B3-4B25-969A-2438C9BB19AA}" type="presParOf" srcId="{3D413149-1E8B-421C-A94A-0795BD1BCE40}" destId="{49C47AB2-7F5A-416A-8339-C06D1AA379F7}" srcOrd="0" destOrd="0" presId="urn:microsoft.com/office/officeart/2018/2/layout/IconVerticalSolidList"/>
    <dgm:cxn modelId="{AEA936A7-EB04-4617-A487-5C9351C1CB7E}" type="presParOf" srcId="{3D413149-1E8B-421C-A94A-0795BD1BCE40}" destId="{07F6306C-2406-49D6-B382-640315BCB5E2}" srcOrd="1" destOrd="0" presId="urn:microsoft.com/office/officeart/2018/2/layout/IconVerticalSolidList"/>
    <dgm:cxn modelId="{ACE8E944-44F2-49C1-B0E2-ADE543F94617}" type="presParOf" srcId="{3D413149-1E8B-421C-A94A-0795BD1BCE40}" destId="{FD30D108-8EFD-42F0-A9CB-73BE73A01326}" srcOrd="2" destOrd="0" presId="urn:microsoft.com/office/officeart/2018/2/layout/IconVerticalSolidList"/>
    <dgm:cxn modelId="{5B2349B0-1977-4FCC-9046-EE9EA16543B0}" type="presParOf" srcId="{3D413149-1E8B-421C-A94A-0795BD1BCE40}" destId="{B0A6ADCF-C0EB-4F38-9635-21C7521ECD9E}" srcOrd="3" destOrd="0" presId="urn:microsoft.com/office/officeart/2018/2/layout/IconVerticalSolidList"/>
    <dgm:cxn modelId="{DA4E7288-BF8D-40D2-9D72-DD5279D9871F}" type="presParOf" srcId="{88FA5976-6A49-471E-9669-FCEE9D71614C}" destId="{E2256DEB-6A85-4167-ADF4-65B60C9F5110}" srcOrd="1" destOrd="0" presId="urn:microsoft.com/office/officeart/2018/2/layout/IconVerticalSolidList"/>
    <dgm:cxn modelId="{A510144D-BF36-4E5D-9948-F74EBD801F08}" type="presParOf" srcId="{88FA5976-6A49-471E-9669-FCEE9D71614C}" destId="{E44C7657-1882-4018-8CB1-1B397A356002}" srcOrd="2" destOrd="0" presId="urn:microsoft.com/office/officeart/2018/2/layout/IconVerticalSolidList"/>
    <dgm:cxn modelId="{3B74ACB1-3AA4-401F-A86F-6E1D7DA29653}" type="presParOf" srcId="{E44C7657-1882-4018-8CB1-1B397A356002}" destId="{05C5C937-AE5F-43AD-A587-88DD822D7EE9}" srcOrd="0" destOrd="0" presId="urn:microsoft.com/office/officeart/2018/2/layout/IconVerticalSolidList"/>
    <dgm:cxn modelId="{595F54A0-7190-4F95-B746-AC168AD3ACEF}" type="presParOf" srcId="{E44C7657-1882-4018-8CB1-1B397A356002}" destId="{338D1FF0-61CB-4325-AB65-40F1EE90EC1D}" srcOrd="1" destOrd="0" presId="urn:microsoft.com/office/officeart/2018/2/layout/IconVerticalSolidList"/>
    <dgm:cxn modelId="{319072D3-2D3F-41FB-992D-8D352A2FAB2C}" type="presParOf" srcId="{E44C7657-1882-4018-8CB1-1B397A356002}" destId="{EF3D7F8B-ABEE-494B-AAB2-FE28A09BB4AF}" srcOrd="2" destOrd="0" presId="urn:microsoft.com/office/officeart/2018/2/layout/IconVerticalSolidList"/>
    <dgm:cxn modelId="{16F631E6-D1D9-49A0-89B5-E3B6F0823F79}" type="presParOf" srcId="{E44C7657-1882-4018-8CB1-1B397A356002}" destId="{771FB0E1-92B5-45BD-914A-49B7D3FC65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47AB2-7F5A-416A-8339-C06D1AA379F7}">
      <dsp:nvSpPr>
        <dsp:cNvPr id="0" name=""/>
        <dsp:cNvSpPr/>
      </dsp:nvSpPr>
      <dsp:spPr>
        <a:xfrm>
          <a:off x="0" y="532328"/>
          <a:ext cx="10548326" cy="125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6306C-2406-49D6-B382-640315BCB5E2}">
      <dsp:nvSpPr>
        <dsp:cNvPr id="0" name=""/>
        <dsp:cNvSpPr/>
      </dsp:nvSpPr>
      <dsp:spPr>
        <a:xfrm>
          <a:off x="379163" y="960964"/>
          <a:ext cx="689387" cy="689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A6ADCF-C0EB-4F38-9635-21C7521ECD9E}">
      <dsp:nvSpPr>
        <dsp:cNvPr id="0" name=""/>
        <dsp:cNvSpPr/>
      </dsp:nvSpPr>
      <dsp:spPr>
        <a:xfrm>
          <a:off x="1447713" y="678942"/>
          <a:ext cx="9100613" cy="12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55" tIns="132655" rIns="132655" bIns="132655" numCol="1" spcCol="1270" anchor="ctr" anchorCtr="0">
          <a:noAutofit/>
        </a:bodyPr>
        <a:lstStyle/>
        <a:p>
          <a:pPr marL="0" lvl="0" indent="0" algn="l" defTabSz="977900">
            <a:lnSpc>
              <a:spcPct val="100000"/>
            </a:lnSpc>
            <a:spcBef>
              <a:spcPct val="0"/>
            </a:spcBef>
            <a:spcAft>
              <a:spcPct val="35000"/>
            </a:spcAft>
            <a:buNone/>
          </a:pPr>
          <a:r>
            <a:rPr lang="en-GB" sz="2200" b="0" i="0" kern="1200" dirty="0"/>
            <a:t>it may not be the most efficient approach, especially for large-scale applications with a high number of concurrent connections. </a:t>
          </a:r>
          <a:endParaRPr lang="en-US" sz="2200" kern="1200" dirty="0"/>
        </a:p>
      </dsp:txBody>
      <dsp:txXfrm>
        <a:off x="1447713" y="678942"/>
        <a:ext cx="9100613" cy="1253431"/>
      </dsp:txXfrm>
    </dsp:sp>
    <dsp:sp modelId="{05C5C937-AE5F-43AD-A587-88DD822D7EE9}">
      <dsp:nvSpPr>
        <dsp:cNvPr id="0" name=""/>
        <dsp:cNvSpPr/>
      </dsp:nvSpPr>
      <dsp:spPr>
        <a:xfrm>
          <a:off x="0" y="2245731"/>
          <a:ext cx="10548326" cy="125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D1FF0-61CB-4325-AB65-40F1EE90EC1D}">
      <dsp:nvSpPr>
        <dsp:cNvPr id="0" name=""/>
        <dsp:cNvSpPr/>
      </dsp:nvSpPr>
      <dsp:spPr>
        <a:xfrm>
          <a:off x="379163" y="2527753"/>
          <a:ext cx="689387" cy="689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FB0E1-92B5-45BD-914A-49B7D3FC65C9}">
      <dsp:nvSpPr>
        <dsp:cNvPr id="0" name=""/>
        <dsp:cNvSpPr/>
      </dsp:nvSpPr>
      <dsp:spPr>
        <a:xfrm>
          <a:off x="1447713" y="2245731"/>
          <a:ext cx="9100613" cy="12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55" tIns="132655" rIns="132655" bIns="132655" numCol="1" spcCol="1270" anchor="ctr" anchorCtr="0">
          <a:noAutofit/>
        </a:bodyPr>
        <a:lstStyle/>
        <a:p>
          <a:pPr marL="0" lvl="0" indent="0" algn="l" defTabSz="977900">
            <a:lnSpc>
              <a:spcPct val="100000"/>
            </a:lnSpc>
            <a:spcBef>
              <a:spcPct val="0"/>
            </a:spcBef>
            <a:spcAft>
              <a:spcPct val="35000"/>
            </a:spcAft>
            <a:buNone/>
          </a:pPr>
          <a:r>
            <a:rPr lang="en-GB" sz="2200" b="0" i="0" kern="1200"/>
            <a:t>Asynchronous programming models, such as asyncio, can provide a more efficient and scalable solution for handling web sockets.</a:t>
          </a:r>
          <a:endParaRPr lang="en-US" sz="2200" kern="1200"/>
        </a:p>
      </dsp:txBody>
      <dsp:txXfrm>
        <a:off x="1447713" y="2245731"/>
        <a:ext cx="9100613" cy="12534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6BDCF-E0EC-9E4C-B965-7B9D54945CAF}" type="datetimeFigureOut">
              <a:rPr lang="en-TR" smtClean="0"/>
              <a:t>14.05.2023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06F3F-F856-BC4A-A94A-0DCFD3CF3769}" type="slidenum">
              <a:rPr lang="en-TR" smtClean="0"/>
              <a:t>‹#›</a:t>
            </a:fld>
            <a:endParaRPr lang="en-TR"/>
          </a:p>
        </p:txBody>
      </p:sp>
    </p:spTree>
    <p:extLst>
      <p:ext uri="{BB962C8B-B14F-4D97-AF65-F5344CB8AC3E}">
        <p14:creationId xmlns:p14="http://schemas.microsoft.com/office/powerpoint/2010/main" val="146993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57AB7210-0E09-3649-B35F-95A92CB058F2}" type="datetime1">
              <a:rPr lang="tr-TR" smtClean="0"/>
              <a:t>14.05.2023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99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0059535F-01DA-0C45-901F-E29268F3264F}" type="datetime1">
              <a:rPr lang="tr-TR" smtClean="0"/>
              <a:t>14.05.2023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361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878027-191B-974B-A3DE-B1E40348E4C2}" type="datetime1">
              <a:rPr lang="tr-TR" smtClean="0"/>
              <a:t>14.05.2023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0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BC8D6C30-22C9-CB41-95EE-2C6C1C7CE7D7}" type="datetime1">
              <a:rPr lang="tr-TR" smtClean="0"/>
              <a:t>14.05.2023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362977" y="6195059"/>
            <a:ext cx="813816" cy="365125"/>
          </a:xfrm>
        </p:spPr>
        <p:txBody>
          <a:bodyPr/>
          <a:lstStyle>
            <a:lvl1pPr>
              <a:defRPr sz="2000"/>
            </a:lvl1pPr>
          </a:lstStyle>
          <a:p>
            <a:fld id="{49ABCAEC-7D34-E549-A96E-FCEDAADBE4B0}" type="slidenum">
              <a:rPr lang="en-US" smtClean="0"/>
              <a:pPr/>
              <a:t>‹#›</a:t>
            </a:fld>
            <a:endParaRPr lang="en-US" dirty="0"/>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12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10BA1949-8C71-F448-BBAD-4EFD60E90C4E}" type="datetime1">
              <a:rPr lang="tr-TR" smtClean="0"/>
              <a:t>14.05.2023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2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2BE75D8-19C1-5B49-BD2D-0A23CC37F78C}" type="datetime1">
              <a:rPr lang="tr-TR" smtClean="0"/>
              <a:t>14.05.2023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28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D9EC91E0-1F81-944B-9F1E-AE7219355EE6}" type="datetime1">
              <a:rPr lang="tr-TR" smtClean="0"/>
              <a:t>14.05.2023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0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C5DE074E-FDAE-3648-8A16-AC47D0123DDD}" type="datetime1">
              <a:rPr lang="tr-TR" smtClean="0"/>
              <a:t>14.05.2023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61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8F294AD5-29DD-7642-9732-7DEFCF91FB97}" type="datetime1">
              <a:rPr lang="tr-TR" smtClean="0"/>
              <a:t>14.05.2023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879682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6AC64443-76B3-E54A-9220-9667684F051B}" type="datetime1">
              <a:rPr lang="tr-TR" smtClean="0"/>
              <a:t>14.05.2023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9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B3147124-2ABB-2648-9CAF-193F6E0ACCA2}" type="datetime1">
              <a:rPr lang="tr-TR" smtClean="0"/>
              <a:t>14.05.2023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69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761DE226-E218-344A-8794-3CC497CA19C5}" type="datetime1">
              <a:rPr lang="tr-TR" smtClean="0"/>
              <a:t>14.05.2023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14719894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a:extLst>
              <a:ext uri="{FF2B5EF4-FFF2-40B4-BE49-F238E27FC236}">
                <a16:creationId xmlns:a16="http://schemas.microsoft.com/office/drawing/2014/main" id="{5BAC5800-2047-E008-C437-453E94EF9C66}"/>
              </a:ext>
            </a:extLst>
          </p:cNvPr>
          <p:cNvPicPr>
            <a:picLocks noChangeAspect="1"/>
          </p:cNvPicPr>
          <p:nvPr/>
        </p:nvPicPr>
        <p:blipFill rotWithShape="1">
          <a:blip r:embed="rId2"/>
          <a:srcRect t="12500" b="12500"/>
          <a:stretch/>
        </p:blipFill>
        <p:spPr>
          <a:xfrm>
            <a:off x="20" y="1"/>
            <a:ext cx="12191980" cy="6857999"/>
          </a:xfrm>
          <a:prstGeom prst="rect">
            <a:avLst/>
          </a:prstGeom>
        </p:spPr>
      </p:pic>
      <p:sp>
        <p:nvSpPr>
          <p:cNvPr id="27"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35B671CF-4FAE-BA50-9F1C-629EC7C2DEDD}"/>
              </a:ext>
            </a:extLst>
          </p:cNvPr>
          <p:cNvSpPr>
            <a:spLocks noGrp="1"/>
          </p:cNvSpPr>
          <p:nvPr>
            <p:ph type="ctrTitle"/>
          </p:nvPr>
        </p:nvSpPr>
        <p:spPr>
          <a:xfrm>
            <a:off x="565151" y="768334"/>
            <a:ext cx="4134538" cy="1525156"/>
          </a:xfrm>
        </p:spPr>
        <p:txBody>
          <a:bodyPr>
            <a:normAutofit fontScale="90000"/>
          </a:bodyPr>
          <a:lstStyle/>
          <a:p>
            <a:r>
              <a:rPr lang="en-GB" sz="5400" b="0" dirty="0">
                <a:latin typeface="ACADEMY ENGRAVED LET PLAIN:1.0" panose="02000000000000000000" pitchFamily="2" charset="0"/>
              </a:rPr>
              <a:t>ASYNC IO</a:t>
            </a:r>
            <a:br>
              <a:rPr lang="en-GB" sz="5400" b="0" dirty="0">
                <a:latin typeface="ACADEMY ENGRAVED LET PLAIN:1.0" panose="02000000000000000000" pitchFamily="2" charset="0"/>
              </a:rPr>
            </a:br>
            <a:br>
              <a:rPr lang="en-GB" sz="5400" b="0" dirty="0">
                <a:latin typeface="ACADEMY ENGRAVED LET PLAIN:1.0" panose="02000000000000000000" pitchFamily="2" charset="0"/>
              </a:rPr>
            </a:br>
            <a:br>
              <a:rPr lang="en-GB" sz="5400" b="0" dirty="0">
                <a:latin typeface="ACADEMY ENGRAVED LET PLAIN:1.0" panose="02000000000000000000" pitchFamily="2" charset="0"/>
              </a:rPr>
            </a:br>
            <a:endParaRPr lang="en-TR" sz="5400" dirty="0">
              <a:latin typeface="ACADEMY ENGRAVED LET PLAIN:1.0" panose="02000000000000000000" pitchFamily="2" charset="0"/>
            </a:endParaRPr>
          </a:p>
        </p:txBody>
      </p:sp>
      <p:cxnSp>
        <p:nvCxnSpPr>
          <p:cNvPr id="29" name="Straight Connector 28">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extBox 5">
            <a:extLst>
              <a:ext uri="{FF2B5EF4-FFF2-40B4-BE49-F238E27FC236}">
                <a16:creationId xmlns:a16="http://schemas.microsoft.com/office/drawing/2014/main" id="{7C12584C-E8DA-E94F-7D73-1582F6F70F6B}"/>
              </a:ext>
            </a:extLst>
          </p:cNvPr>
          <p:cNvSpPr txBox="1"/>
          <p:nvPr/>
        </p:nvSpPr>
        <p:spPr>
          <a:xfrm>
            <a:off x="258630" y="4289711"/>
            <a:ext cx="3339058" cy="1569660"/>
          </a:xfrm>
          <a:prstGeom prst="rect">
            <a:avLst/>
          </a:prstGeom>
          <a:noFill/>
        </p:spPr>
        <p:txBody>
          <a:bodyPr wrap="square">
            <a:spAutoFit/>
          </a:bodyPr>
          <a:lstStyle/>
          <a:p>
            <a:pPr algn="ctr"/>
            <a:r>
              <a:rPr lang="en-TR" sz="2400" dirty="0">
                <a:latin typeface="ACADEMY ENGRAVED LET PLAIN:1.0" panose="02000000000000000000" pitchFamily="2" charset="0"/>
              </a:rPr>
              <a:t>Presented by:</a:t>
            </a:r>
          </a:p>
          <a:p>
            <a:pPr algn="ctr"/>
            <a:endParaRPr lang="en-TR" sz="2400" dirty="0">
              <a:latin typeface="ACADEMY ENGRAVED LET PLAIN:1.0" panose="02000000000000000000" pitchFamily="2" charset="0"/>
            </a:endParaRPr>
          </a:p>
          <a:p>
            <a:pPr algn="ctr"/>
            <a:r>
              <a:rPr lang="en-TR" sz="2400" dirty="0">
                <a:latin typeface="ACADEMY ENGRAVED LET PLAIN:1.0" panose="02000000000000000000" pitchFamily="2" charset="0"/>
              </a:rPr>
              <a:t>Tuğba Karalar Enginel</a:t>
            </a:r>
          </a:p>
          <a:p>
            <a:pPr algn="ctr"/>
            <a:r>
              <a:rPr lang="en-TR" sz="2400" dirty="0">
                <a:latin typeface="ACADEMY ENGRAVED LET PLAIN:1.0" panose="02000000000000000000" pitchFamily="2" charset="0"/>
              </a:rPr>
              <a:t>200202002</a:t>
            </a:r>
          </a:p>
        </p:txBody>
      </p:sp>
      <p:sp>
        <p:nvSpPr>
          <p:cNvPr id="3" name="Slide Number Placeholder 2">
            <a:extLst>
              <a:ext uri="{FF2B5EF4-FFF2-40B4-BE49-F238E27FC236}">
                <a16:creationId xmlns:a16="http://schemas.microsoft.com/office/drawing/2014/main" id="{19EDC31D-AB0A-C46B-06DC-46CC50F23FCE}"/>
              </a:ext>
            </a:extLst>
          </p:cNvPr>
          <p:cNvSpPr>
            <a:spLocks noGrp="1"/>
          </p:cNvSpPr>
          <p:nvPr>
            <p:ph type="sldNum" sz="quarter" idx="12"/>
          </p:nvPr>
        </p:nvSpPr>
        <p:spPr>
          <a:xfrm>
            <a:off x="258630" y="6289992"/>
            <a:ext cx="813816" cy="365125"/>
          </a:xfrm>
        </p:spPr>
        <p:txBody>
          <a:bodyPr/>
          <a:lstStyle/>
          <a:p>
            <a:fld id="{49ABCAEC-7D34-E549-A96E-FCEDAADBE4B0}" type="slidenum">
              <a:rPr lang="en-US" sz="1800" smtClean="0">
                <a:solidFill>
                  <a:schemeClr val="tx1"/>
                </a:solidFill>
              </a:rPr>
              <a:t>1</a:t>
            </a:fld>
            <a:endParaRPr lang="en-US" sz="1800" dirty="0">
              <a:solidFill>
                <a:schemeClr val="tx1"/>
              </a:solidFill>
            </a:endParaRPr>
          </a:p>
        </p:txBody>
      </p:sp>
    </p:spTree>
    <p:extLst>
      <p:ext uri="{BB962C8B-B14F-4D97-AF65-F5344CB8AC3E}">
        <p14:creationId xmlns:p14="http://schemas.microsoft.com/office/powerpoint/2010/main" val="19381773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9F49-6538-7771-8621-81FF7B7FBA3A}"/>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Tasks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99264F74-7AB7-316E-EE28-5C8E8E1E4495}"/>
              </a:ext>
            </a:extLst>
          </p:cNvPr>
          <p:cNvSpPr>
            <a:spLocks noGrp="1"/>
          </p:cNvSpPr>
          <p:nvPr>
            <p:ph idx="1"/>
          </p:nvPr>
        </p:nvSpPr>
        <p:spPr>
          <a:xfrm>
            <a:off x="565151" y="2385848"/>
            <a:ext cx="8988752" cy="3375379"/>
          </a:xfrm>
        </p:spPr>
        <p:txBody>
          <a:bodyPr/>
          <a:lstStyle/>
          <a:p>
            <a:r>
              <a:rPr lang="en-GB" b="0" i="0" u="none" strike="noStrike" dirty="0">
                <a:solidFill>
                  <a:srgbClr val="D1D5DB"/>
                </a:solidFill>
                <a:effectLst/>
                <a:latin typeface="Söhne"/>
              </a:rPr>
              <a:t>These are coroutines that are scheduled to run on the event loop. </a:t>
            </a:r>
          </a:p>
          <a:p>
            <a:endParaRPr lang="en-GB" dirty="0">
              <a:solidFill>
                <a:srgbClr val="D1D5DB"/>
              </a:solidFill>
              <a:latin typeface="Söhne"/>
            </a:endParaRPr>
          </a:p>
          <a:p>
            <a:endParaRPr lang="en-GB" dirty="0">
              <a:solidFill>
                <a:srgbClr val="D1D5DB"/>
              </a:solidFill>
              <a:latin typeface="Söhne"/>
            </a:endParaRPr>
          </a:p>
          <a:p>
            <a:r>
              <a:rPr lang="en-GB" b="0" i="0" u="none" strike="noStrike" dirty="0">
                <a:solidFill>
                  <a:srgbClr val="D1D5DB"/>
                </a:solidFill>
                <a:effectLst/>
                <a:latin typeface="Söhne"/>
              </a:rPr>
              <a:t>Tasks can be created from coroutines using the asyncio.create_task function, and can be cancelled or awaited to control their execution.</a:t>
            </a:r>
          </a:p>
          <a:p>
            <a:endParaRPr lang="en-TR" dirty="0"/>
          </a:p>
        </p:txBody>
      </p:sp>
      <p:sp>
        <p:nvSpPr>
          <p:cNvPr id="4" name="Slide Number Placeholder 3">
            <a:extLst>
              <a:ext uri="{FF2B5EF4-FFF2-40B4-BE49-F238E27FC236}">
                <a16:creationId xmlns:a16="http://schemas.microsoft.com/office/drawing/2014/main" id="{3AE2EDAA-479B-69CA-AA59-C0792ACC6596}"/>
              </a:ext>
            </a:extLst>
          </p:cNvPr>
          <p:cNvSpPr>
            <a:spLocks noGrp="1"/>
          </p:cNvSpPr>
          <p:nvPr>
            <p:ph type="sldNum" sz="quarter" idx="12"/>
          </p:nvPr>
        </p:nvSpPr>
        <p:spPr/>
        <p:txBody>
          <a:bodyPr/>
          <a:lstStyle/>
          <a:p>
            <a:fld id="{49ABCAEC-7D34-E549-A96E-FCEDAADBE4B0}" type="slidenum">
              <a:rPr lang="en-US" smtClean="0"/>
              <a:t>10</a:t>
            </a:fld>
            <a:endParaRPr lang="en-US"/>
          </a:p>
        </p:txBody>
      </p:sp>
    </p:spTree>
    <p:extLst>
      <p:ext uri="{BB962C8B-B14F-4D97-AF65-F5344CB8AC3E}">
        <p14:creationId xmlns:p14="http://schemas.microsoft.com/office/powerpoint/2010/main" val="13961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418A8B-0126-0FF0-4728-F7434C004D54}"/>
              </a:ext>
            </a:extLst>
          </p:cNvPr>
          <p:cNvSpPr>
            <a:spLocks noGrp="1"/>
          </p:cNvSpPr>
          <p:nvPr>
            <p:ph idx="1"/>
          </p:nvPr>
        </p:nvSpPr>
        <p:spPr>
          <a:xfrm>
            <a:off x="0" y="733667"/>
            <a:ext cx="6779172" cy="3601212"/>
          </a:xfrm>
        </p:spPr>
        <p:txBody>
          <a:bodyPr>
            <a:normAutofit/>
          </a:bodyPr>
          <a:lstStyle/>
          <a:p>
            <a:r>
              <a:rPr lang="en-GB" dirty="0">
                <a:solidFill>
                  <a:srgbClr val="D1D5DB"/>
                </a:solidFill>
                <a:latin typeface="Söhne"/>
              </a:rPr>
              <a:t>Asyncio provides a powerful set of tools for building asynchronous applications in Python, allowing developers to write code that is efficient, responsive, and scalable.</a:t>
            </a:r>
            <a:endParaRPr lang="en-TR" dirty="0">
              <a:solidFill>
                <a:srgbClr val="D1D5DB"/>
              </a:solidFill>
              <a:latin typeface="Söhne"/>
            </a:endParaRPr>
          </a:p>
        </p:txBody>
      </p:sp>
      <p:cxnSp>
        <p:nvCxnSpPr>
          <p:cNvPr id="6153" name="Straight Connector 615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155" name="Group 6154">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6156"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7"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8"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9"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0"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1"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2" name="Oval 6161">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Asynchronous Python with Asyncio -">
            <a:extLst>
              <a:ext uri="{FF2B5EF4-FFF2-40B4-BE49-F238E27FC236}">
                <a16:creationId xmlns:a16="http://schemas.microsoft.com/office/drawing/2014/main" id="{ACF23D52-E0BB-8B83-EB26-619722A22B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78" r="18834" b="-1"/>
          <a:stretch/>
        </p:blipFill>
        <p:spPr bwMode="auto">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45F0641-3D56-9779-F949-24603FE92725}"/>
              </a:ext>
            </a:extLst>
          </p:cNvPr>
          <p:cNvSpPr>
            <a:spLocks noGrp="1"/>
          </p:cNvSpPr>
          <p:nvPr>
            <p:ph type="sldNum" sz="quarter" idx="12"/>
          </p:nvPr>
        </p:nvSpPr>
        <p:spPr/>
        <p:txBody>
          <a:bodyPr/>
          <a:lstStyle/>
          <a:p>
            <a:fld id="{49ABCAEC-7D34-E549-A96E-FCEDAADBE4B0}" type="slidenum">
              <a:rPr lang="en-US" smtClean="0"/>
              <a:t>11</a:t>
            </a:fld>
            <a:endParaRPr lang="en-US"/>
          </a:p>
        </p:txBody>
      </p:sp>
    </p:spTree>
    <p:extLst>
      <p:ext uri="{BB962C8B-B14F-4D97-AF65-F5344CB8AC3E}">
        <p14:creationId xmlns:p14="http://schemas.microsoft.com/office/powerpoint/2010/main" val="309713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CCCA-8CF0-03F2-B481-248700AFD16A}"/>
              </a:ext>
            </a:extLst>
          </p:cNvPr>
          <p:cNvSpPr>
            <a:spLocks noGrp="1"/>
          </p:cNvSpPr>
          <p:nvPr>
            <p:ph type="title"/>
          </p:nvPr>
        </p:nvSpPr>
        <p:spPr>
          <a:xfrm>
            <a:off x="1403350" y="2396490"/>
            <a:ext cx="7335835" cy="1268984"/>
          </a:xfrm>
        </p:spPr>
        <p:txBody>
          <a:bodyPr/>
          <a:lstStyle/>
          <a:p>
            <a:r>
              <a:rPr lang="en-GB" dirty="0">
                <a:solidFill>
                  <a:schemeClr val="bg1">
                    <a:lumMod val="85000"/>
                  </a:schemeClr>
                </a:solidFill>
                <a:latin typeface="ACADEMY ENGRAVED LET PLAIN:1.0" panose="02000000000000000000" pitchFamily="2" charset="0"/>
              </a:rPr>
              <a:t>How to use asyncio?</a:t>
            </a:r>
            <a:endParaRPr lang="en-TR" dirty="0"/>
          </a:p>
        </p:txBody>
      </p:sp>
      <p:sp>
        <p:nvSpPr>
          <p:cNvPr id="3" name="Slide Number Placeholder 2">
            <a:extLst>
              <a:ext uri="{FF2B5EF4-FFF2-40B4-BE49-F238E27FC236}">
                <a16:creationId xmlns:a16="http://schemas.microsoft.com/office/drawing/2014/main" id="{6C7D6C6B-E801-F2AB-2BE7-49F954A92592}"/>
              </a:ext>
            </a:extLst>
          </p:cNvPr>
          <p:cNvSpPr>
            <a:spLocks noGrp="1"/>
          </p:cNvSpPr>
          <p:nvPr>
            <p:ph type="sldNum" sz="quarter" idx="12"/>
          </p:nvPr>
        </p:nvSpPr>
        <p:spPr/>
        <p:txBody>
          <a:bodyPr/>
          <a:lstStyle/>
          <a:p>
            <a:fld id="{49ABCAEC-7D34-E549-A96E-FCEDAADBE4B0}" type="slidenum">
              <a:rPr lang="en-US" smtClean="0"/>
              <a:t>12</a:t>
            </a:fld>
            <a:endParaRPr lang="en-US"/>
          </a:p>
        </p:txBody>
      </p:sp>
    </p:spTree>
    <p:extLst>
      <p:ext uri="{BB962C8B-B14F-4D97-AF65-F5344CB8AC3E}">
        <p14:creationId xmlns:p14="http://schemas.microsoft.com/office/powerpoint/2010/main" val="165857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A1072-51BD-5581-CA72-2A1AE2D18640}"/>
              </a:ext>
            </a:extLst>
          </p:cNvPr>
          <p:cNvSpPr>
            <a:spLocks noGrp="1"/>
          </p:cNvSpPr>
          <p:nvPr>
            <p:ph idx="1"/>
          </p:nvPr>
        </p:nvSpPr>
        <p:spPr>
          <a:xfrm>
            <a:off x="565151" y="1295400"/>
            <a:ext cx="5687837" cy="4465828"/>
          </a:xfrm>
        </p:spPr>
        <p:txBody>
          <a:bodyPr/>
          <a:lstStyle/>
          <a:p>
            <a:r>
              <a:rPr lang="en-GB" dirty="0">
                <a:solidFill>
                  <a:schemeClr val="bg1">
                    <a:lumMod val="85000"/>
                  </a:schemeClr>
                </a:solidFill>
              </a:rPr>
              <a:t>To use asyncio, we first need to create an event loop, which is responsible for scheduling and running coroutines.</a:t>
            </a:r>
          </a:p>
          <a:p>
            <a:endParaRPr lang="en-GB" dirty="0">
              <a:solidFill>
                <a:schemeClr val="bg1">
                  <a:lumMod val="85000"/>
                </a:schemeClr>
              </a:solidFill>
            </a:endParaRPr>
          </a:p>
          <a:p>
            <a:endParaRPr lang="en-GB" dirty="0">
              <a:solidFill>
                <a:schemeClr val="bg1">
                  <a:lumMod val="85000"/>
                </a:schemeClr>
              </a:solidFill>
            </a:endParaRPr>
          </a:p>
          <a:p>
            <a:r>
              <a:rPr lang="en-GB" dirty="0">
                <a:solidFill>
                  <a:schemeClr val="bg1">
                    <a:lumMod val="85000"/>
                  </a:schemeClr>
                </a:solidFill>
              </a:rPr>
              <a:t>We can create an event loop using the </a:t>
            </a:r>
            <a:r>
              <a:rPr lang="en-GB" dirty="0" err="1">
                <a:solidFill>
                  <a:srgbClr val="FFFF00"/>
                </a:solidFill>
              </a:rPr>
              <a:t>asyncio.get_event_loop</a:t>
            </a:r>
            <a:r>
              <a:rPr lang="en-GB" dirty="0">
                <a:solidFill>
                  <a:srgbClr val="FFFF00"/>
                </a:solidFill>
              </a:rPr>
              <a:t>()</a:t>
            </a:r>
            <a:r>
              <a:rPr lang="en-GB" dirty="0">
                <a:solidFill>
                  <a:schemeClr val="bg1">
                    <a:lumMod val="85000"/>
                  </a:schemeClr>
                </a:solidFill>
              </a:rPr>
              <a:t> function.</a:t>
            </a:r>
            <a:endParaRPr lang="en-TR" dirty="0">
              <a:solidFill>
                <a:schemeClr val="bg1">
                  <a:lumMod val="85000"/>
                </a:schemeClr>
              </a:solidFill>
            </a:endParaRPr>
          </a:p>
        </p:txBody>
      </p:sp>
      <p:pic>
        <p:nvPicPr>
          <p:cNvPr id="3074" name="Picture 2" descr="9.13. AsyncIO Event Loop — Python: From None to Machine Learning">
            <a:extLst>
              <a:ext uri="{FF2B5EF4-FFF2-40B4-BE49-F238E27FC236}">
                <a16:creationId xmlns:a16="http://schemas.microsoft.com/office/drawing/2014/main" id="{DB949F65-45C0-A6F2-0544-C5004731B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6926"/>
            <a:ext cx="5687837" cy="3204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03442B-D9B9-A829-F443-608F010B9827}"/>
              </a:ext>
            </a:extLst>
          </p:cNvPr>
          <p:cNvSpPr>
            <a:spLocks noGrp="1"/>
          </p:cNvSpPr>
          <p:nvPr>
            <p:ph type="sldNum" sz="quarter" idx="12"/>
          </p:nvPr>
        </p:nvSpPr>
        <p:spPr/>
        <p:txBody>
          <a:bodyPr/>
          <a:lstStyle/>
          <a:p>
            <a:fld id="{49ABCAEC-7D34-E549-A96E-FCEDAADBE4B0}" type="slidenum">
              <a:rPr lang="en-US" smtClean="0"/>
              <a:t>13</a:t>
            </a:fld>
            <a:endParaRPr lang="en-US"/>
          </a:p>
        </p:txBody>
      </p:sp>
    </p:spTree>
    <p:extLst>
      <p:ext uri="{BB962C8B-B14F-4D97-AF65-F5344CB8AC3E}">
        <p14:creationId xmlns:p14="http://schemas.microsoft.com/office/powerpoint/2010/main" val="51321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4142" name="Rectangle 414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315724-3CCB-992D-B8C7-702ACAEF298F}"/>
              </a:ext>
            </a:extLst>
          </p:cNvPr>
          <p:cNvSpPr>
            <a:spLocks noGrp="1"/>
          </p:cNvSpPr>
          <p:nvPr>
            <p:ph idx="1"/>
          </p:nvPr>
        </p:nvSpPr>
        <p:spPr>
          <a:xfrm>
            <a:off x="565151" y="2160016"/>
            <a:ext cx="4805635" cy="3601212"/>
          </a:xfrm>
        </p:spPr>
        <p:txBody>
          <a:bodyPr>
            <a:normAutofit/>
          </a:bodyPr>
          <a:lstStyle/>
          <a:p>
            <a:r>
              <a:rPr lang="en-GB" dirty="0">
                <a:solidFill>
                  <a:schemeClr val="bg2"/>
                </a:solidFill>
              </a:rPr>
              <a:t>Once we have an event loop, we can run coroutines using the </a:t>
            </a:r>
            <a:r>
              <a:rPr lang="en-GB" dirty="0" err="1">
                <a:solidFill>
                  <a:srgbClr val="FFFF00"/>
                </a:solidFill>
              </a:rPr>
              <a:t>asyncio.run</a:t>
            </a:r>
            <a:r>
              <a:rPr lang="en-GB" dirty="0">
                <a:solidFill>
                  <a:srgbClr val="FFFF00"/>
                </a:solidFill>
              </a:rPr>
              <a:t>() </a:t>
            </a:r>
            <a:r>
              <a:rPr lang="en-GB" dirty="0">
                <a:solidFill>
                  <a:schemeClr val="bg2"/>
                </a:solidFill>
              </a:rPr>
              <a:t>function.</a:t>
            </a:r>
            <a:endParaRPr lang="en-TR" dirty="0">
              <a:solidFill>
                <a:schemeClr val="bg2"/>
              </a:solidFill>
            </a:endParaRPr>
          </a:p>
        </p:txBody>
      </p:sp>
      <p:pic>
        <p:nvPicPr>
          <p:cNvPr id="4100" name="Picture 4" descr="A minimalistic guide for understanding asyncio in Python | by Naren  Yellavula | Dev bits | Medium">
            <a:extLst>
              <a:ext uri="{FF2B5EF4-FFF2-40B4-BE49-F238E27FC236}">
                <a16:creationId xmlns:a16="http://schemas.microsoft.com/office/drawing/2014/main" id="{C0593101-2A18-79A9-75AE-5BF27F29F4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58" r="31574" b="1"/>
          <a:stretch/>
        </p:blipFill>
        <p:spPr bwMode="auto">
          <a:xfrm>
            <a:off x="5551139" y="681645"/>
            <a:ext cx="5541426" cy="5486059"/>
          </a:xfrm>
          <a:prstGeom prst="rect">
            <a:avLst/>
          </a:prstGeom>
          <a:noFill/>
          <a:extLst>
            <a:ext uri="{909E8E84-426E-40DD-AFC4-6F175D3DCCD1}">
              <a14:hiddenFill xmlns:a14="http://schemas.microsoft.com/office/drawing/2010/main">
                <a:solidFill>
                  <a:srgbClr val="FFFFFF"/>
                </a:solidFill>
              </a14:hiddenFill>
            </a:ext>
          </a:extLst>
        </p:spPr>
      </p:pic>
      <p:grpSp>
        <p:nvGrpSpPr>
          <p:cNvPr id="4144" name="Group 4143">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45"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6"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7"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8"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150" name="Straight Connector 4149">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2E76B7D-1BCE-2AFB-C0F7-9426B2E29503}"/>
              </a:ext>
            </a:extLst>
          </p:cNvPr>
          <p:cNvSpPr>
            <a:spLocks noGrp="1"/>
          </p:cNvSpPr>
          <p:nvPr>
            <p:ph type="sldNum" sz="quarter" idx="12"/>
          </p:nvPr>
        </p:nvSpPr>
        <p:spPr/>
        <p:txBody>
          <a:bodyPr/>
          <a:lstStyle/>
          <a:p>
            <a:fld id="{49ABCAEC-7D34-E549-A96E-FCEDAADBE4B0}" type="slidenum">
              <a:rPr lang="en-US" smtClean="0"/>
              <a:t>14</a:t>
            </a:fld>
            <a:endParaRPr lang="en-US"/>
          </a:p>
        </p:txBody>
      </p:sp>
    </p:spTree>
    <p:extLst>
      <p:ext uri="{BB962C8B-B14F-4D97-AF65-F5344CB8AC3E}">
        <p14:creationId xmlns:p14="http://schemas.microsoft.com/office/powerpoint/2010/main" val="3619363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81AD37-245D-BE5B-CD8C-725959C5703C}"/>
              </a:ext>
            </a:extLst>
          </p:cNvPr>
          <p:cNvSpPr>
            <a:spLocks noGrp="1"/>
          </p:cNvSpPr>
          <p:nvPr>
            <p:ph idx="1"/>
          </p:nvPr>
        </p:nvSpPr>
        <p:spPr>
          <a:xfrm>
            <a:off x="-8238" y="933830"/>
            <a:ext cx="5036994" cy="4990339"/>
          </a:xfrm>
        </p:spPr>
        <p:txBody>
          <a:bodyPr>
            <a:normAutofit/>
          </a:bodyPr>
          <a:lstStyle/>
          <a:p>
            <a:pPr>
              <a:lnSpc>
                <a:spcPct val="90000"/>
              </a:lnSpc>
            </a:pPr>
            <a:r>
              <a:rPr lang="en-GB" sz="2000" dirty="0">
                <a:solidFill>
                  <a:schemeClr val="bg1"/>
                </a:solidFill>
              </a:rPr>
              <a:t>We can define coroutines using the async def syntax, which allows us to use the await keyword to pause and resume execution.</a:t>
            </a:r>
          </a:p>
          <a:p>
            <a:pPr>
              <a:lnSpc>
                <a:spcPct val="90000"/>
              </a:lnSpc>
            </a:pPr>
            <a:endParaRPr lang="en-GB" sz="2000" dirty="0">
              <a:solidFill>
                <a:schemeClr val="bg1"/>
              </a:solidFill>
            </a:endParaRPr>
          </a:p>
          <a:p>
            <a:pPr>
              <a:lnSpc>
                <a:spcPct val="90000"/>
              </a:lnSpc>
            </a:pPr>
            <a:endParaRPr lang="en-GB" sz="2000" dirty="0">
              <a:solidFill>
                <a:schemeClr val="bg1"/>
              </a:solidFill>
            </a:endParaRPr>
          </a:p>
          <a:p>
            <a:pPr>
              <a:lnSpc>
                <a:spcPct val="90000"/>
              </a:lnSpc>
            </a:pPr>
            <a:endParaRPr lang="en-GB" sz="2000" dirty="0">
              <a:solidFill>
                <a:schemeClr val="bg1"/>
              </a:solidFill>
            </a:endParaRPr>
          </a:p>
          <a:p>
            <a:pPr>
              <a:lnSpc>
                <a:spcPct val="90000"/>
              </a:lnSpc>
            </a:pPr>
            <a:endParaRPr lang="en-GB" sz="2000" dirty="0">
              <a:solidFill>
                <a:schemeClr val="bg1"/>
              </a:solidFill>
            </a:endParaRPr>
          </a:p>
          <a:p>
            <a:pPr>
              <a:lnSpc>
                <a:spcPct val="90000"/>
              </a:lnSpc>
            </a:pPr>
            <a:r>
              <a:rPr lang="en-GB" sz="2000" dirty="0">
                <a:solidFill>
                  <a:schemeClr val="bg1"/>
                </a:solidFill>
              </a:rPr>
              <a:t>We can also use asyncio's built-in functions and classes to work with coroutines, such as </a:t>
            </a:r>
            <a:r>
              <a:rPr lang="en-GB" sz="2000" dirty="0" err="1">
                <a:solidFill>
                  <a:srgbClr val="FFFF00"/>
                </a:solidFill>
              </a:rPr>
              <a:t>asyncio.sleep</a:t>
            </a:r>
            <a:r>
              <a:rPr lang="en-GB" sz="2000" dirty="0">
                <a:solidFill>
                  <a:srgbClr val="FFFF00"/>
                </a:solidFill>
              </a:rPr>
              <a:t>() </a:t>
            </a:r>
            <a:r>
              <a:rPr lang="en-GB" sz="2000" dirty="0">
                <a:solidFill>
                  <a:schemeClr val="bg1"/>
                </a:solidFill>
              </a:rPr>
              <a:t>to pause execution for a given amount of</a:t>
            </a:r>
            <a:r>
              <a:rPr lang="en-GB" sz="2000" dirty="0">
                <a:solidFill>
                  <a:schemeClr val="bg2"/>
                </a:solidFill>
              </a:rPr>
              <a:t> time.</a:t>
            </a:r>
            <a:endParaRPr lang="en-TR" sz="2000" dirty="0">
              <a:solidFill>
                <a:schemeClr val="bg2"/>
              </a:solidFill>
            </a:endParaRP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Concurrent programming using Python's Async IO - The Armchair Critic">
            <a:extLst>
              <a:ext uri="{FF2B5EF4-FFF2-40B4-BE49-F238E27FC236}">
                <a16:creationId xmlns:a16="http://schemas.microsoft.com/office/drawing/2014/main" id="{732ED542-ACC7-9EED-FABE-FD0803B5A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 r="13236"/>
          <a:stretch/>
        </p:blipFill>
        <p:spPr bwMode="auto">
          <a:xfrm>
            <a:off x="5264837" y="1"/>
            <a:ext cx="6927163"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FCE1FB7-7E83-C242-A5AD-4646FBE1C9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4" name="Freeform 40">
              <a:extLst>
                <a:ext uri="{FF2B5EF4-FFF2-40B4-BE49-F238E27FC236}">
                  <a16:creationId xmlns:a16="http://schemas.microsoft.com/office/drawing/2014/main" id="{B8D18D83-C725-D745-B62E-4CDC73E31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1">
              <a:extLst>
                <a:ext uri="{FF2B5EF4-FFF2-40B4-BE49-F238E27FC236}">
                  <a16:creationId xmlns:a16="http://schemas.microsoft.com/office/drawing/2014/main" id="{964C4E64-7EB1-3840-94A1-073533B6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2">
              <a:extLst>
                <a:ext uri="{FF2B5EF4-FFF2-40B4-BE49-F238E27FC236}">
                  <a16:creationId xmlns:a16="http://schemas.microsoft.com/office/drawing/2014/main" id="{58747916-12E7-2A44-90AC-868676B61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3">
              <a:extLst>
                <a:ext uri="{FF2B5EF4-FFF2-40B4-BE49-F238E27FC236}">
                  <a16:creationId xmlns:a16="http://schemas.microsoft.com/office/drawing/2014/main" id="{C62734AC-B154-604F-A35D-C78CF94F7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4">
              <a:extLst>
                <a:ext uri="{FF2B5EF4-FFF2-40B4-BE49-F238E27FC236}">
                  <a16:creationId xmlns:a16="http://schemas.microsoft.com/office/drawing/2014/main" id="{AE04421A-F546-4046-8F52-CAE8232AC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5">
              <a:extLst>
                <a:ext uri="{FF2B5EF4-FFF2-40B4-BE49-F238E27FC236}">
                  <a16:creationId xmlns:a16="http://schemas.microsoft.com/office/drawing/2014/main" id="{49F9C907-348C-4142-AB27-429B47D2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6">
              <a:extLst>
                <a:ext uri="{FF2B5EF4-FFF2-40B4-BE49-F238E27FC236}">
                  <a16:creationId xmlns:a16="http://schemas.microsoft.com/office/drawing/2014/main" id="{82917C11-77C6-A84B-A805-16EEAFB7A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549B7829-A96A-7DD0-B950-A3F6D856CB7C}"/>
              </a:ext>
            </a:extLst>
          </p:cNvPr>
          <p:cNvSpPr>
            <a:spLocks noGrp="1"/>
          </p:cNvSpPr>
          <p:nvPr>
            <p:ph type="sldNum" sz="quarter" idx="12"/>
          </p:nvPr>
        </p:nvSpPr>
        <p:spPr/>
        <p:txBody>
          <a:bodyPr/>
          <a:lstStyle/>
          <a:p>
            <a:fld id="{49ABCAEC-7D34-E549-A96E-FCEDAADBE4B0}" type="slidenum">
              <a:rPr lang="en-US" smtClean="0"/>
              <a:t>15</a:t>
            </a:fld>
            <a:endParaRPr lang="en-US"/>
          </a:p>
        </p:txBody>
      </p:sp>
    </p:spTree>
    <p:extLst>
      <p:ext uri="{BB962C8B-B14F-4D97-AF65-F5344CB8AC3E}">
        <p14:creationId xmlns:p14="http://schemas.microsoft.com/office/powerpoint/2010/main" val="83465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D4AF-8ADB-1669-E6A4-3E2716AF923E}"/>
              </a:ext>
            </a:extLst>
          </p:cNvPr>
          <p:cNvSpPr>
            <a:spLocks noGrp="1"/>
          </p:cNvSpPr>
          <p:nvPr>
            <p:ph type="title"/>
          </p:nvPr>
        </p:nvSpPr>
        <p:spPr>
          <a:xfrm>
            <a:off x="793750" y="2066290"/>
            <a:ext cx="7715250" cy="1997710"/>
          </a:xfrm>
        </p:spPr>
        <p:txBody>
          <a:bodyPr>
            <a:normAutofit/>
          </a:bodyPr>
          <a:lstStyle/>
          <a:p>
            <a:r>
              <a:rPr lang="en-TR" dirty="0">
                <a:solidFill>
                  <a:schemeClr val="bg1"/>
                </a:solidFill>
                <a:latin typeface="ACADEMY ENGRAVED LET PLAIN:1.0" panose="02000000000000000000" pitchFamily="2" charset="0"/>
              </a:rPr>
              <a:t>Another </a:t>
            </a:r>
            <a:r>
              <a:rPr lang="en-GB" b="0" i="0" u="none" strike="noStrike" dirty="0">
                <a:solidFill>
                  <a:srgbClr val="D1D5DB"/>
                </a:solidFill>
                <a:effectLst/>
                <a:latin typeface="ACADEMY ENGRAVED LET PLAIN:1.0" panose="02000000000000000000" pitchFamily="2" charset="0"/>
              </a:rPr>
              <a:t>simple step-by-step guide for using Asyncio</a:t>
            </a:r>
            <a:endParaRPr lang="en-TR" dirty="0">
              <a:solidFill>
                <a:schemeClr val="bg1"/>
              </a:solidFill>
              <a:latin typeface="ACADEMY ENGRAVED LET PLAIN:1.0" panose="02000000000000000000" pitchFamily="2" charset="0"/>
            </a:endParaRPr>
          </a:p>
        </p:txBody>
      </p:sp>
      <p:sp>
        <p:nvSpPr>
          <p:cNvPr id="3" name="Slide Number Placeholder 2">
            <a:extLst>
              <a:ext uri="{FF2B5EF4-FFF2-40B4-BE49-F238E27FC236}">
                <a16:creationId xmlns:a16="http://schemas.microsoft.com/office/drawing/2014/main" id="{DA94D3D9-8705-15BF-AA95-A778F74F593C}"/>
              </a:ext>
            </a:extLst>
          </p:cNvPr>
          <p:cNvSpPr>
            <a:spLocks noGrp="1"/>
          </p:cNvSpPr>
          <p:nvPr>
            <p:ph type="sldNum" sz="quarter" idx="12"/>
          </p:nvPr>
        </p:nvSpPr>
        <p:spPr/>
        <p:txBody>
          <a:bodyPr/>
          <a:lstStyle/>
          <a:p>
            <a:fld id="{49ABCAEC-7D34-E549-A96E-FCEDAADBE4B0}" type="slidenum">
              <a:rPr lang="en-US" smtClean="0"/>
              <a:t>16</a:t>
            </a:fld>
            <a:endParaRPr lang="en-US"/>
          </a:p>
        </p:txBody>
      </p:sp>
    </p:spTree>
    <p:extLst>
      <p:ext uri="{BB962C8B-B14F-4D97-AF65-F5344CB8AC3E}">
        <p14:creationId xmlns:p14="http://schemas.microsoft.com/office/powerpoint/2010/main" val="85151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72B2-1C1A-3149-30AD-F2C5595A8C17}"/>
              </a:ext>
            </a:extLst>
          </p:cNvPr>
          <p:cNvSpPr>
            <a:spLocks noGrp="1"/>
          </p:cNvSpPr>
          <p:nvPr>
            <p:ph type="title"/>
          </p:nvPr>
        </p:nvSpPr>
        <p:spPr>
          <a:xfrm>
            <a:off x="717550" y="1177290"/>
            <a:ext cx="7335835" cy="1268984"/>
          </a:xfrm>
        </p:spPr>
        <p:txBody>
          <a:bodyPr>
            <a:normAutofit fontScale="90000"/>
          </a:bodyPr>
          <a:lstStyle/>
          <a:p>
            <a:r>
              <a:rPr lang="en-GB" b="0" i="0" u="none" strike="noStrike" dirty="0">
                <a:solidFill>
                  <a:srgbClr val="D1D5DB"/>
                </a:solidFill>
                <a:effectLst/>
                <a:latin typeface="ACADEMY ENGRAVED LET PLAIN:1.0" panose="02000000000000000000" pitchFamily="2" charset="0"/>
              </a:rPr>
              <a:t>Import the Asyncio library</a:t>
            </a:r>
            <a:br>
              <a:rPr lang="en-GB" b="0" i="0" u="none" strike="noStrike" dirty="0">
                <a:solidFill>
                  <a:srgbClr val="D1D5DB"/>
                </a:solidFill>
                <a:effectLst/>
                <a:latin typeface="Söhne"/>
              </a:rPr>
            </a:br>
            <a:endParaRPr lang="en-TR" dirty="0"/>
          </a:p>
        </p:txBody>
      </p:sp>
      <p:pic>
        <p:nvPicPr>
          <p:cNvPr id="4" name="Picture 3">
            <a:extLst>
              <a:ext uri="{FF2B5EF4-FFF2-40B4-BE49-F238E27FC236}">
                <a16:creationId xmlns:a16="http://schemas.microsoft.com/office/drawing/2014/main" id="{0949CB06-BB89-E172-7C20-3765C153449E}"/>
              </a:ext>
            </a:extLst>
          </p:cNvPr>
          <p:cNvPicPr>
            <a:picLocks noChangeAspect="1"/>
          </p:cNvPicPr>
          <p:nvPr/>
        </p:nvPicPr>
        <p:blipFill>
          <a:blip r:embed="rId2"/>
          <a:stretch>
            <a:fillRect/>
          </a:stretch>
        </p:blipFill>
        <p:spPr>
          <a:xfrm>
            <a:off x="3302000" y="3101813"/>
            <a:ext cx="6007100" cy="1716314"/>
          </a:xfrm>
          <a:prstGeom prst="rect">
            <a:avLst/>
          </a:prstGeom>
        </p:spPr>
      </p:pic>
      <p:sp>
        <p:nvSpPr>
          <p:cNvPr id="3" name="Slide Number Placeholder 2">
            <a:extLst>
              <a:ext uri="{FF2B5EF4-FFF2-40B4-BE49-F238E27FC236}">
                <a16:creationId xmlns:a16="http://schemas.microsoft.com/office/drawing/2014/main" id="{5185A639-1C71-BB14-FE5C-D1124C76A394}"/>
              </a:ext>
            </a:extLst>
          </p:cNvPr>
          <p:cNvSpPr>
            <a:spLocks noGrp="1"/>
          </p:cNvSpPr>
          <p:nvPr>
            <p:ph type="sldNum" sz="quarter" idx="12"/>
          </p:nvPr>
        </p:nvSpPr>
        <p:spPr/>
        <p:txBody>
          <a:bodyPr/>
          <a:lstStyle/>
          <a:p>
            <a:fld id="{49ABCAEC-7D34-E549-A96E-FCEDAADBE4B0}" type="slidenum">
              <a:rPr lang="en-US" smtClean="0"/>
              <a:t>17</a:t>
            </a:fld>
            <a:endParaRPr lang="en-US"/>
          </a:p>
        </p:txBody>
      </p:sp>
    </p:spTree>
    <p:extLst>
      <p:ext uri="{BB962C8B-B14F-4D97-AF65-F5344CB8AC3E}">
        <p14:creationId xmlns:p14="http://schemas.microsoft.com/office/powerpoint/2010/main" val="36963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E38E-F315-AB0E-B9DF-E4B717501A3E}"/>
              </a:ext>
            </a:extLst>
          </p:cNvPr>
          <p:cNvSpPr>
            <a:spLocks noGrp="1"/>
          </p:cNvSpPr>
          <p:nvPr>
            <p:ph type="title"/>
          </p:nvPr>
        </p:nvSpPr>
        <p:spPr>
          <a:xfrm>
            <a:off x="565150" y="770890"/>
            <a:ext cx="8269361" cy="2454910"/>
          </a:xfrm>
        </p:spPr>
        <p:txBody>
          <a:bodyPr>
            <a:normAutofit/>
          </a:bodyPr>
          <a:lstStyle/>
          <a:p>
            <a:r>
              <a:rPr lang="en-GB" sz="2400" b="0" i="0" u="none" strike="noStrike" dirty="0">
                <a:solidFill>
                  <a:srgbClr val="D1D5DB"/>
                </a:solidFill>
                <a:effectLst/>
                <a:latin typeface="Söhne"/>
              </a:rPr>
              <a:t>Define one or more coroutines that perform asynchronous tasks. A coroutine is defined using the </a:t>
            </a:r>
            <a:r>
              <a:rPr lang="en-GB" sz="2400" b="0" dirty="0">
                <a:solidFill>
                  <a:srgbClr val="FFFF00"/>
                </a:solidFill>
              </a:rPr>
              <a:t>async def</a:t>
            </a:r>
            <a:r>
              <a:rPr lang="en-GB" sz="2400" b="0" i="0" u="none" strike="noStrike" dirty="0">
                <a:solidFill>
                  <a:srgbClr val="FFFF00"/>
                </a:solidFill>
                <a:effectLst/>
                <a:latin typeface="Söhne"/>
              </a:rPr>
              <a:t> </a:t>
            </a:r>
            <a:r>
              <a:rPr lang="en-GB" sz="2400" b="0" i="0" u="none" strike="noStrike" dirty="0">
                <a:solidFill>
                  <a:srgbClr val="D1D5DB"/>
                </a:solidFill>
                <a:effectLst/>
                <a:latin typeface="Söhne"/>
              </a:rPr>
              <a:t>keyword</a:t>
            </a:r>
            <a:endParaRPr lang="en-TR" sz="2400" dirty="0"/>
          </a:p>
        </p:txBody>
      </p:sp>
      <p:pic>
        <p:nvPicPr>
          <p:cNvPr id="4" name="Picture 3">
            <a:extLst>
              <a:ext uri="{FF2B5EF4-FFF2-40B4-BE49-F238E27FC236}">
                <a16:creationId xmlns:a16="http://schemas.microsoft.com/office/drawing/2014/main" id="{FE4A2717-0EAC-AAAC-A74C-2AF21D925B51}"/>
              </a:ext>
            </a:extLst>
          </p:cNvPr>
          <p:cNvPicPr>
            <a:picLocks noChangeAspect="1"/>
          </p:cNvPicPr>
          <p:nvPr/>
        </p:nvPicPr>
        <p:blipFill>
          <a:blip r:embed="rId2"/>
          <a:stretch>
            <a:fillRect/>
          </a:stretch>
        </p:blipFill>
        <p:spPr>
          <a:xfrm>
            <a:off x="1303873" y="3632201"/>
            <a:ext cx="9173627" cy="1396999"/>
          </a:xfrm>
          <a:prstGeom prst="rect">
            <a:avLst/>
          </a:prstGeom>
        </p:spPr>
      </p:pic>
      <p:sp>
        <p:nvSpPr>
          <p:cNvPr id="3" name="Slide Number Placeholder 2">
            <a:extLst>
              <a:ext uri="{FF2B5EF4-FFF2-40B4-BE49-F238E27FC236}">
                <a16:creationId xmlns:a16="http://schemas.microsoft.com/office/drawing/2014/main" id="{2F9DFD4A-632B-3E21-FFD3-EBE237B5F84E}"/>
              </a:ext>
            </a:extLst>
          </p:cNvPr>
          <p:cNvSpPr>
            <a:spLocks noGrp="1"/>
          </p:cNvSpPr>
          <p:nvPr>
            <p:ph type="sldNum" sz="quarter" idx="12"/>
          </p:nvPr>
        </p:nvSpPr>
        <p:spPr/>
        <p:txBody>
          <a:bodyPr/>
          <a:lstStyle/>
          <a:p>
            <a:fld id="{49ABCAEC-7D34-E549-A96E-FCEDAADBE4B0}" type="slidenum">
              <a:rPr lang="en-US" smtClean="0"/>
              <a:t>18</a:t>
            </a:fld>
            <a:endParaRPr lang="en-US"/>
          </a:p>
        </p:txBody>
      </p:sp>
    </p:spTree>
    <p:extLst>
      <p:ext uri="{BB962C8B-B14F-4D97-AF65-F5344CB8AC3E}">
        <p14:creationId xmlns:p14="http://schemas.microsoft.com/office/powerpoint/2010/main" val="2867088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F3E3-C911-71B5-C29C-FEC3063107B5}"/>
              </a:ext>
            </a:extLst>
          </p:cNvPr>
          <p:cNvSpPr>
            <a:spLocks noGrp="1"/>
          </p:cNvSpPr>
          <p:nvPr>
            <p:ph type="title"/>
          </p:nvPr>
        </p:nvSpPr>
        <p:spPr>
          <a:xfrm>
            <a:off x="565150" y="1209821"/>
            <a:ext cx="8045450" cy="1856935"/>
          </a:xfrm>
        </p:spPr>
        <p:txBody>
          <a:bodyPr>
            <a:normAutofit/>
          </a:bodyPr>
          <a:lstStyle/>
          <a:p>
            <a:r>
              <a:rPr lang="en-GB" sz="2400" b="0" i="0" u="none" strike="noStrike" dirty="0">
                <a:solidFill>
                  <a:srgbClr val="D1D5DB"/>
                </a:solidFill>
                <a:effectLst/>
                <a:latin typeface="Söhne"/>
              </a:rPr>
              <a:t>Create an event loop using the </a:t>
            </a:r>
            <a:r>
              <a:rPr lang="en-GB" sz="2400" b="0" i="0" u="none" strike="noStrike" dirty="0" err="1">
                <a:solidFill>
                  <a:srgbClr val="FFFF00"/>
                </a:solidFill>
                <a:effectLst/>
                <a:latin typeface="Söhne"/>
              </a:rPr>
              <a:t>asyncio.get_event_loop</a:t>
            </a:r>
            <a:r>
              <a:rPr lang="en-GB" sz="2400" b="0" i="0" u="none" strike="noStrike" dirty="0">
                <a:solidFill>
                  <a:srgbClr val="FFFF00"/>
                </a:solidFill>
                <a:effectLst/>
                <a:latin typeface="Söhne"/>
              </a:rPr>
              <a:t>() </a:t>
            </a:r>
            <a:r>
              <a:rPr lang="en-GB" sz="2400" b="0" i="0" u="none" strike="noStrike" dirty="0">
                <a:solidFill>
                  <a:srgbClr val="D1D5DB"/>
                </a:solidFill>
                <a:effectLst/>
                <a:latin typeface="Söhne"/>
              </a:rPr>
              <a:t>function</a:t>
            </a:r>
            <a:br>
              <a:rPr lang="en-GB" b="0" i="0" u="none" strike="noStrike" dirty="0">
                <a:solidFill>
                  <a:srgbClr val="D1D5DB"/>
                </a:solidFill>
                <a:effectLst/>
                <a:latin typeface="Söhne"/>
              </a:rPr>
            </a:br>
            <a:endParaRPr lang="en-TR" dirty="0"/>
          </a:p>
        </p:txBody>
      </p:sp>
      <p:pic>
        <p:nvPicPr>
          <p:cNvPr id="4" name="Picture 3">
            <a:extLst>
              <a:ext uri="{FF2B5EF4-FFF2-40B4-BE49-F238E27FC236}">
                <a16:creationId xmlns:a16="http://schemas.microsoft.com/office/drawing/2014/main" id="{3497D5C3-FAB4-E11A-6B18-284CAFCD8854}"/>
              </a:ext>
            </a:extLst>
          </p:cNvPr>
          <p:cNvPicPr>
            <a:picLocks noChangeAspect="1"/>
          </p:cNvPicPr>
          <p:nvPr/>
        </p:nvPicPr>
        <p:blipFill>
          <a:blip r:embed="rId2"/>
          <a:stretch>
            <a:fillRect/>
          </a:stretch>
        </p:blipFill>
        <p:spPr>
          <a:xfrm>
            <a:off x="1719385" y="3907409"/>
            <a:ext cx="7704015" cy="1057946"/>
          </a:xfrm>
          <a:prstGeom prst="rect">
            <a:avLst/>
          </a:prstGeom>
        </p:spPr>
      </p:pic>
      <p:sp>
        <p:nvSpPr>
          <p:cNvPr id="3" name="Slide Number Placeholder 2">
            <a:extLst>
              <a:ext uri="{FF2B5EF4-FFF2-40B4-BE49-F238E27FC236}">
                <a16:creationId xmlns:a16="http://schemas.microsoft.com/office/drawing/2014/main" id="{B9247B4C-62A5-3B2F-9300-A9469590F42F}"/>
              </a:ext>
            </a:extLst>
          </p:cNvPr>
          <p:cNvSpPr>
            <a:spLocks noGrp="1"/>
          </p:cNvSpPr>
          <p:nvPr>
            <p:ph type="sldNum" sz="quarter" idx="12"/>
          </p:nvPr>
        </p:nvSpPr>
        <p:spPr/>
        <p:txBody>
          <a:bodyPr/>
          <a:lstStyle/>
          <a:p>
            <a:fld id="{49ABCAEC-7D34-E549-A96E-FCEDAADBE4B0}" type="slidenum">
              <a:rPr lang="en-US" smtClean="0"/>
              <a:t>19</a:t>
            </a:fld>
            <a:endParaRPr lang="en-US"/>
          </a:p>
        </p:txBody>
      </p:sp>
    </p:spTree>
    <p:extLst>
      <p:ext uri="{BB962C8B-B14F-4D97-AF65-F5344CB8AC3E}">
        <p14:creationId xmlns:p14="http://schemas.microsoft.com/office/powerpoint/2010/main" val="326437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A531-773F-360D-A206-C547A9A2E926}"/>
              </a:ext>
            </a:extLst>
          </p:cNvPr>
          <p:cNvSpPr>
            <a:spLocks noGrp="1"/>
          </p:cNvSpPr>
          <p:nvPr>
            <p:ph type="title"/>
          </p:nvPr>
        </p:nvSpPr>
        <p:spPr/>
        <p:txBody>
          <a:bodyPr/>
          <a:lstStyle/>
          <a:p>
            <a:endParaRPr lang="en-TR"/>
          </a:p>
        </p:txBody>
      </p:sp>
      <p:sp>
        <p:nvSpPr>
          <p:cNvPr id="3" name="Content Placeholder 2">
            <a:extLst>
              <a:ext uri="{FF2B5EF4-FFF2-40B4-BE49-F238E27FC236}">
                <a16:creationId xmlns:a16="http://schemas.microsoft.com/office/drawing/2014/main" id="{1F8EAA16-D860-AEB4-5F35-3A3B1A12489E}"/>
              </a:ext>
            </a:extLst>
          </p:cNvPr>
          <p:cNvSpPr>
            <a:spLocks noGrp="1"/>
          </p:cNvSpPr>
          <p:nvPr>
            <p:ph idx="1"/>
          </p:nvPr>
        </p:nvSpPr>
        <p:spPr/>
        <p:txBody>
          <a:bodyPr/>
          <a:lstStyle/>
          <a:p>
            <a:endParaRPr lang="en-TR"/>
          </a:p>
        </p:txBody>
      </p:sp>
      <p:pic>
        <p:nvPicPr>
          <p:cNvPr id="2050" name="Picture 2" descr="Some asyncio fun/pain – andrewm4894">
            <a:extLst>
              <a:ext uri="{FF2B5EF4-FFF2-40B4-BE49-F238E27FC236}">
                <a16:creationId xmlns:a16="http://schemas.microsoft.com/office/drawing/2014/main" id="{F81AD1BB-5BA5-CB68-B46E-8E0962736070}"/>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A4D1E56-DA8B-0323-3B8B-F4C6628E1399}"/>
              </a:ext>
            </a:extLst>
          </p:cNvPr>
          <p:cNvSpPr>
            <a:spLocks noGrp="1"/>
          </p:cNvSpPr>
          <p:nvPr>
            <p:ph type="sldNum" sz="quarter" idx="12"/>
          </p:nvPr>
        </p:nvSpPr>
        <p:spPr>
          <a:xfrm>
            <a:off x="158242" y="6127051"/>
            <a:ext cx="813816" cy="365125"/>
          </a:xfrm>
        </p:spPr>
        <p:txBody>
          <a:bodyPr/>
          <a:lstStyle/>
          <a:p>
            <a:fld id="{49ABCAEC-7D34-E549-A96E-FCEDAADBE4B0}" type="slidenum">
              <a:rPr lang="en-US" sz="1800" smtClean="0">
                <a:solidFill>
                  <a:schemeClr val="bg1"/>
                </a:solidFill>
              </a:rPr>
              <a:t>2</a:t>
            </a:fld>
            <a:endParaRPr lang="en-US" sz="1800" dirty="0">
              <a:solidFill>
                <a:schemeClr val="bg1"/>
              </a:solidFill>
            </a:endParaRPr>
          </a:p>
        </p:txBody>
      </p:sp>
    </p:spTree>
    <p:extLst>
      <p:ext uri="{BB962C8B-B14F-4D97-AF65-F5344CB8AC3E}">
        <p14:creationId xmlns:p14="http://schemas.microsoft.com/office/powerpoint/2010/main" val="4749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D174-8688-960C-A4C7-BD68F9C6AF23}"/>
              </a:ext>
            </a:extLst>
          </p:cNvPr>
          <p:cNvSpPr>
            <a:spLocks noGrp="1"/>
          </p:cNvSpPr>
          <p:nvPr>
            <p:ph type="title"/>
          </p:nvPr>
        </p:nvSpPr>
        <p:spPr>
          <a:xfrm>
            <a:off x="565150" y="770890"/>
            <a:ext cx="8604250" cy="1769110"/>
          </a:xfrm>
        </p:spPr>
        <p:txBody>
          <a:bodyPr>
            <a:normAutofit/>
          </a:bodyPr>
          <a:lstStyle/>
          <a:p>
            <a:r>
              <a:rPr lang="en-GB" sz="2400" b="0" i="0" u="none" strike="noStrike" dirty="0">
                <a:solidFill>
                  <a:srgbClr val="D1D5DB"/>
                </a:solidFill>
                <a:effectLst/>
                <a:latin typeface="Söhne"/>
              </a:rPr>
              <a:t>Schedule the coroutines to run on the event loop using the </a:t>
            </a:r>
            <a:r>
              <a:rPr lang="en-GB" sz="2400" b="0" i="0" u="none" strike="noStrike" dirty="0" err="1">
                <a:solidFill>
                  <a:srgbClr val="FFFF00"/>
                </a:solidFill>
                <a:effectLst/>
                <a:latin typeface="Söhne"/>
              </a:rPr>
              <a:t>loop.create_task</a:t>
            </a:r>
            <a:r>
              <a:rPr lang="en-GB" sz="2400" b="0" i="0" u="none" strike="noStrike" dirty="0">
                <a:solidFill>
                  <a:srgbClr val="FFFF00"/>
                </a:solidFill>
                <a:effectLst/>
                <a:latin typeface="Söhne"/>
              </a:rPr>
              <a:t>() </a:t>
            </a:r>
            <a:r>
              <a:rPr lang="en-GB" sz="2400" b="0" i="0" u="none" strike="noStrike" dirty="0">
                <a:solidFill>
                  <a:srgbClr val="D1D5DB"/>
                </a:solidFill>
                <a:effectLst/>
                <a:latin typeface="Söhne"/>
              </a:rPr>
              <a:t>function</a:t>
            </a:r>
            <a:endParaRPr lang="en-TR" sz="2400" dirty="0"/>
          </a:p>
        </p:txBody>
      </p:sp>
      <p:pic>
        <p:nvPicPr>
          <p:cNvPr id="4" name="Picture 3">
            <a:extLst>
              <a:ext uri="{FF2B5EF4-FFF2-40B4-BE49-F238E27FC236}">
                <a16:creationId xmlns:a16="http://schemas.microsoft.com/office/drawing/2014/main" id="{75409872-084F-A2D2-50EA-3326419A641F}"/>
              </a:ext>
            </a:extLst>
          </p:cNvPr>
          <p:cNvPicPr>
            <a:picLocks noChangeAspect="1"/>
          </p:cNvPicPr>
          <p:nvPr/>
        </p:nvPicPr>
        <p:blipFill>
          <a:blip r:embed="rId2"/>
          <a:stretch>
            <a:fillRect/>
          </a:stretch>
        </p:blipFill>
        <p:spPr>
          <a:xfrm>
            <a:off x="1193793" y="3686808"/>
            <a:ext cx="8743957" cy="1200151"/>
          </a:xfrm>
          <a:prstGeom prst="rect">
            <a:avLst/>
          </a:prstGeom>
        </p:spPr>
      </p:pic>
      <p:sp>
        <p:nvSpPr>
          <p:cNvPr id="3" name="Slide Number Placeholder 2">
            <a:extLst>
              <a:ext uri="{FF2B5EF4-FFF2-40B4-BE49-F238E27FC236}">
                <a16:creationId xmlns:a16="http://schemas.microsoft.com/office/drawing/2014/main" id="{032947F4-275C-43B5-F071-D42C52E4BBED}"/>
              </a:ext>
            </a:extLst>
          </p:cNvPr>
          <p:cNvSpPr>
            <a:spLocks noGrp="1"/>
          </p:cNvSpPr>
          <p:nvPr>
            <p:ph type="sldNum" sz="quarter" idx="12"/>
          </p:nvPr>
        </p:nvSpPr>
        <p:spPr/>
        <p:txBody>
          <a:bodyPr/>
          <a:lstStyle/>
          <a:p>
            <a:fld id="{49ABCAEC-7D34-E549-A96E-FCEDAADBE4B0}" type="slidenum">
              <a:rPr lang="en-US" smtClean="0"/>
              <a:t>20</a:t>
            </a:fld>
            <a:endParaRPr lang="en-US"/>
          </a:p>
        </p:txBody>
      </p:sp>
    </p:spTree>
    <p:extLst>
      <p:ext uri="{BB962C8B-B14F-4D97-AF65-F5344CB8AC3E}">
        <p14:creationId xmlns:p14="http://schemas.microsoft.com/office/powerpoint/2010/main" val="241118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EA77-1040-F1AB-CED7-C06CE76E6D27}"/>
              </a:ext>
            </a:extLst>
          </p:cNvPr>
          <p:cNvSpPr>
            <a:spLocks noGrp="1"/>
          </p:cNvSpPr>
          <p:nvPr>
            <p:ph type="title"/>
          </p:nvPr>
        </p:nvSpPr>
        <p:spPr>
          <a:xfrm>
            <a:off x="565150" y="770890"/>
            <a:ext cx="8477250" cy="2658110"/>
          </a:xfrm>
        </p:spPr>
        <p:txBody>
          <a:bodyPr>
            <a:normAutofit/>
          </a:bodyPr>
          <a:lstStyle/>
          <a:p>
            <a:r>
              <a:rPr lang="en-GB" sz="2400" b="0" i="0" u="none" strike="noStrike" dirty="0">
                <a:solidFill>
                  <a:srgbClr val="D1D5DB"/>
                </a:solidFill>
                <a:effectLst/>
                <a:latin typeface="Söhne"/>
              </a:rPr>
              <a:t>Run the event loop using the </a:t>
            </a:r>
            <a:r>
              <a:rPr lang="en-GB" sz="2400" b="0" i="0" u="none" strike="noStrike" dirty="0" err="1">
                <a:solidFill>
                  <a:srgbClr val="FFFF00"/>
                </a:solidFill>
                <a:effectLst/>
                <a:latin typeface="Söhne"/>
              </a:rPr>
              <a:t>loop.run_until_complete</a:t>
            </a:r>
            <a:r>
              <a:rPr lang="en-GB" sz="2400" b="0" i="0" u="none" strike="noStrike" dirty="0">
                <a:solidFill>
                  <a:srgbClr val="FFFF00"/>
                </a:solidFill>
                <a:effectLst/>
                <a:latin typeface="Söhne"/>
              </a:rPr>
              <a:t>() </a:t>
            </a:r>
            <a:r>
              <a:rPr lang="en-GB" sz="2400" b="0" i="0" u="none" strike="noStrike" dirty="0">
                <a:solidFill>
                  <a:srgbClr val="D1D5DB"/>
                </a:solidFill>
                <a:effectLst/>
                <a:latin typeface="Söhne"/>
              </a:rPr>
              <a:t>function. This will start executing the scheduled coroutines:</a:t>
            </a:r>
            <a:endParaRPr lang="en-TR" sz="2400" dirty="0"/>
          </a:p>
        </p:txBody>
      </p:sp>
      <p:pic>
        <p:nvPicPr>
          <p:cNvPr id="5" name="Picture 4">
            <a:extLst>
              <a:ext uri="{FF2B5EF4-FFF2-40B4-BE49-F238E27FC236}">
                <a16:creationId xmlns:a16="http://schemas.microsoft.com/office/drawing/2014/main" id="{A4CC3ED0-BE23-4194-35B5-49BFD03AA800}"/>
              </a:ext>
            </a:extLst>
          </p:cNvPr>
          <p:cNvPicPr>
            <a:picLocks noChangeAspect="1"/>
          </p:cNvPicPr>
          <p:nvPr/>
        </p:nvPicPr>
        <p:blipFill>
          <a:blip r:embed="rId2"/>
          <a:stretch>
            <a:fillRect/>
          </a:stretch>
        </p:blipFill>
        <p:spPr>
          <a:xfrm>
            <a:off x="881400" y="4368592"/>
            <a:ext cx="10429199" cy="899069"/>
          </a:xfrm>
          <a:prstGeom prst="rect">
            <a:avLst/>
          </a:prstGeom>
        </p:spPr>
      </p:pic>
      <p:sp>
        <p:nvSpPr>
          <p:cNvPr id="3" name="Slide Number Placeholder 2">
            <a:extLst>
              <a:ext uri="{FF2B5EF4-FFF2-40B4-BE49-F238E27FC236}">
                <a16:creationId xmlns:a16="http://schemas.microsoft.com/office/drawing/2014/main" id="{DF0DDAAE-C84F-F6E5-E406-C8D2EFBF1793}"/>
              </a:ext>
            </a:extLst>
          </p:cNvPr>
          <p:cNvSpPr>
            <a:spLocks noGrp="1"/>
          </p:cNvSpPr>
          <p:nvPr>
            <p:ph type="sldNum" sz="quarter" idx="12"/>
          </p:nvPr>
        </p:nvSpPr>
        <p:spPr/>
        <p:txBody>
          <a:bodyPr/>
          <a:lstStyle/>
          <a:p>
            <a:fld id="{49ABCAEC-7D34-E549-A96E-FCEDAADBE4B0}" type="slidenum">
              <a:rPr lang="en-US" smtClean="0"/>
              <a:t>21</a:t>
            </a:fld>
            <a:endParaRPr lang="en-US"/>
          </a:p>
        </p:txBody>
      </p:sp>
    </p:spTree>
    <p:extLst>
      <p:ext uri="{BB962C8B-B14F-4D97-AF65-F5344CB8AC3E}">
        <p14:creationId xmlns:p14="http://schemas.microsoft.com/office/powerpoint/2010/main" val="212684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6DD2-8D4C-5333-1AFB-83F0D3056B6A}"/>
              </a:ext>
            </a:extLst>
          </p:cNvPr>
          <p:cNvSpPr>
            <a:spLocks noGrp="1"/>
          </p:cNvSpPr>
          <p:nvPr>
            <p:ph type="title"/>
          </p:nvPr>
        </p:nvSpPr>
        <p:spPr>
          <a:xfrm>
            <a:off x="565151" y="773723"/>
            <a:ext cx="10309176" cy="4814277"/>
          </a:xfrm>
        </p:spPr>
        <p:txBody>
          <a:bodyPr>
            <a:normAutofit/>
          </a:bodyPr>
          <a:lstStyle/>
          <a:p>
            <a:r>
              <a:rPr lang="en-GB" sz="2400" b="0" dirty="0">
                <a:solidFill>
                  <a:srgbClr val="D1D5DB"/>
                </a:solidFill>
                <a:latin typeface="Söhne"/>
              </a:rPr>
              <a:t>In this example, </a:t>
            </a:r>
            <a:br>
              <a:rPr lang="en-GB" sz="2400" b="0" dirty="0">
                <a:solidFill>
                  <a:srgbClr val="D1D5DB"/>
                </a:solidFill>
                <a:latin typeface="Söhne"/>
              </a:rPr>
            </a:br>
            <a:br>
              <a:rPr lang="en-GB" sz="2400" b="0" dirty="0">
                <a:solidFill>
                  <a:srgbClr val="D1D5DB"/>
                </a:solidFill>
                <a:latin typeface="Söhne"/>
              </a:rPr>
            </a:br>
            <a:br>
              <a:rPr lang="en-GB" sz="2400" b="0" dirty="0">
                <a:solidFill>
                  <a:srgbClr val="D1D5DB"/>
                </a:solidFill>
                <a:latin typeface="Söhne"/>
              </a:rPr>
            </a:br>
            <a:r>
              <a:rPr lang="en-GB" sz="2400" b="0" dirty="0">
                <a:solidFill>
                  <a:srgbClr val="D1D5DB"/>
                </a:solidFill>
                <a:latin typeface="Söhne"/>
              </a:rPr>
              <a:t>we used the </a:t>
            </a:r>
            <a:r>
              <a:rPr lang="en-GB" sz="2400" b="0" dirty="0" err="1">
                <a:solidFill>
                  <a:srgbClr val="FFFF00"/>
                </a:solidFill>
                <a:latin typeface="Söhne"/>
              </a:rPr>
              <a:t>asyncio.gather</a:t>
            </a:r>
            <a:r>
              <a:rPr lang="en-GB" sz="2400" b="0" dirty="0">
                <a:solidFill>
                  <a:srgbClr val="FFFF00"/>
                </a:solidFill>
                <a:latin typeface="Söhne"/>
              </a:rPr>
              <a:t>() </a:t>
            </a:r>
            <a:r>
              <a:rPr lang="en-GB" sz="2400" b="0" dirty="0">
                <a:solidFill>
                  <a:srgbClr val="D1D5DB"/>
                </a:solidFill>
                <a:latin typeface="Söhne"/>
              </a:rPr>
              <a:t>function to run both tasks concurrently, and waited for both tasks to complete before exiting.</a:t>
            </a:r>
            <a:endParaRPr lang="en-TR" sz="2400" b="0" dirty="0">
              <a:solidFill>
                <a:srgbClr val="D1D5DB"/>
              </a:solidFill>
              <a:latin typeface="Söhne"/>
            </a:endParaRPr>
          </a:p>
        </p:txBody>
      </p:sp>
      <p:pic>
        <p:nvPicPr>
          <p:cNvPr id="4" name="Picture 3">
            <a:extLst>
              <a:ext uri="{FF2B5EF4-FFF2-40B4-BE49-F238E27FC236}">
                <a16:creationId xmlns:a16="http://schemas.microsoft.com/office/drawing/2014/main" id="{38007AFC-BB4A-1B10-B237-6F1E1FDEFD79}"/>
              </a:ext>
            </a:extLst>
          </p:cNvPr>
          <p:cNvPicPr>
            <a:picLocks noChangeAspect="1"/>
          </p:cNvPicPr>
          <p:nvPr/>
        </p:nvPicPr>
        <p:blipFill>
          <a:blip r:embed="rId2"/>
          <a:stretch>
            <a:fillRect/>
          </a:stretch>
        </p:blipFill>
        <p:spPr>
          <a:xfrm>
            <a:off x="2632732" y="4592124"/>
            <a:ext cx="4462466" cy="1122297"/>
          </a:xfrm>
          <a:prstGeom prst="rect">
            <a:avLst/>
          </a:prstGeom>
        </p:spPr>
      </p:pic>
      <p:sp>
        <p:nvSpPr>
          <p:cNvPr id="3" name="Slide Number Placeholder 2">
            <a:extLst>
              <a:ext uri="{FF2B5EF4-FFF2-40B4-BE49-F238E27FC236}">
                <a16:creationId xmlns:a16="http://schemas.microsoft.com/office/drawing/2014/main" id="{C0CE66E3-BD0D-118F-2991-22803372D963}"/>
              </a:ext>
            </a:extLst>
          </p:cNvPr>
          <p:cNvSpPr>
            <a:spLocks noGrp="1"/>
          </p:cNvSpPr>
          <p:nvPr>
            <p:ph type="sldNum" sz="quarter" idx="12"/>
          </p:nvPr>
        </p:nvSpPr>
        <p:spPr/>
        <p:txBody>
          <a:bodyPr/>
          <a:lstStyle/>
          <a:p>
            <a:fld id="{49ABCAEC-7D34-E549-A96E-FCEDAADBE4B0}" type="slidenum">
              <a:rPr lang="en-US" smtClean="0"/>
              <a:t>22</a:t>
            </a:fld>
            <a:endParaRPr lang="en-US"/>
          </a:p>
        </p:txBody>
      </p:sp>
    </p:spTree>
    <p:extLst>
      <p:ext uri="{BB962C8B-B14F-4D97-AF65-F5344CB8AC3E}">
        <p14:creationId xmlns:p14="http://schemas.microsoft.com/office/powerpoint/2010/main" val="170389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6CA5-C0DC-0F2A-1042-BEC01C5B6645}"/>
              </a:ext>
            </a:extLst>
          </p:cNvPr>
          <p:cNvSpPr>
            <a:spLocks noGrp="1"/>
          </p:cNvSpPr>
          <p:nvPr>
            <p:ph type="title"/>
          </p:nvPr>
        </p:nvSpPr>
        <p:spPr>
          <a:xfrm>
            <a:off x="565150" y="2110154"/>
            <a:ext cx="9282235" cy="3731846"/>
          </a:xfrm>
        </p:spPr>
        <p:txBody>
          <a:bodyPr>
            <a:normAutofit/>
          </a:bodyPr>
          <a:lstStyle/>
          <a:p>
            <a:r>
              <a:rPr lang="en-GB" sz="2400" b="0" i="0" u="none" strike="noStrike" dirty="0">
                <a:solidFill>
                  <a:srgbClr val="D1D5DB"/>
                </a:solidFill>
                <a:effectLst/>
                <a:latin typeface="Söhne"/>
              </a:rPr>
              <a:t>This simple example demonstrates how to use Asyncio to schedule and run asynchronous tasks on an event loop. </a:t>
            </a:r>
            <a:endParaRPr lang="en-TR" sz="2400" dirty="0"/>
          </a:p>
        </p:txBody>
      </p:sp>
      <p:sp>
        <p:nvSpPr>
          <p:cNvPr id="3" name="Slide Number Placeholder 2">
            <a:extLst>
              <a:ext uri="{FF2B5EF4-FFF2-40B4-BE49-F238E27FC236}">
                <a16:creationId xmlns:a16="http://schemas.microsoft.com/office/drawing/2014/main" id="{794119BA-099B-9A2D-B0DE-F7EC9FB7464B}"/>
              </a:ext>
            </a:extLst>
          </p:cNvPr>
          <p:cNvSpPr>
            <a:spLocks noGrp="1"/>
          </p:cNvSpPr>
          <p:nvPr>
            <p:ph type="sldNum" sz="quarter" idx="12"/>
          </p:nvPr>
        </p:nvSpPr>
        <p:spPr/>
        <p:txBody>
          <a:bodyPr/>
          <a:lstStyle/>
          <a:p>
            <a:fld id="{49ABCAEC-7D34-E549-A96E-FCEDAADBE4B0}" type="slidenum">
              <a:rPr lang="en-US" smtClean="0"/>
              <a:t>23</a:t>
            </a:fld>
            <a:endParaRPr lang="en-US"/>
          </a:p>
        </p:txBody>
      </p:sp>
    </p:spTree>
    <p:extLst>
      <p:ext uri="{BB962C8B-B14F-4D97-AF65-F5344CB8AC3E}">
        <p14:creationId xmlns:p14="http://schemas.microsoft.com/office/powerpoint/2010/main" val="3388935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800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29EA95-32C0-B4BA-8B3C-20BA92510D0D}"/>
              </a:ext>
            </a:extLst>
          </p:cNvPr>
          <p:cNvSpPr>
            <a:spLocks noGrp="1"/>
          </p:cNvSpPr>
          <p:nvPr>
            <p:ph idx="1"/>
          </p:nvPr>
        </p:nvSpPr>
        <p:spPr>
          <a:xfrm>
            <a:off x="565150" y="2785403"/>
            <a:ext cx="9479182" cy="2975825"/>
          </a:xfrm>
        </p:spPr>
        <p:txBody>
          <a:bodyPr>
            <a:normAutofit/>
          </a:bodyPr>
          <a:lstStyle/>
          <a:p>
            <a:pPr marL="0" indent="0">
              <a:buNone/>
            </a:pPr>
            <a:r>
              <a:rPr lang="en-GB" b="0" i="0" u="none" strike="noStrike" dirty="0">
                <a:solidFill>
                  <a:srgbClr val="D1D5DB"/>
                </a:solidFill>
                <a:effectLst/>
                <a:latin typeface="Söhne"/>
              </a:rPr>
              <a:t>In more complex applications, you may need to use other features of Asyncio, such as futures, tasks, and locks, to coordinate and manage the execution of multiple coroutines.</a:t>
            </a:r>
            <a:endParaRPr lang="en-TR" dirty="0"/>
          </a:p>
        </p:txBody>
      </p:sp>
      <p:sp>
        <p:nvSpPr>
          <p:cNvPr id="4" name="Slide Number Placeholder 3">
            <a:extLst>
              <a:ext uri="{FF2B5EF4-FFF2-40B4-BE49-F238E27FC236}">
                <a16:creationId xmlns:a16="http://schemas.microsoft.com/office/drawing/2014/main" id="{09D03F4A-9E4E-0C50-429B-5D884F4F3268}"/>
              </a:ext>
            </a:extLst>
          </p:cNvPr>
          <p:cNvSpPr>
            <a:spLocks noGrp="1"/>
          </p:cNvSpPr>
          <p:nvPr>
            <p:ph type="sldNum" sz="quarter" idx="12"/>
          </p:nvPr>
        </p:nvSpPr>
        <p:spPr/>
        <p:txBody>
          <a:bodyPr/>
          <a:lstStyle/>
          <a:p>
            <a:fld id="{49ABCAEC-7D34-E549-A96E-FCEDAADBE4B0}" type="slidenum">
              <a:rPr lang="en-US" smtClean="0"/>
              <a:pPr/>
              <a:t>24</a:t>
            </a:fld>
            <a:endParaRPr lang="en-US" dirty="0"/>
          </a:p>
        </p:txBody>
      </p:sp>
    </p:spTree>
    <p:extLst>
      <p:ext uri="{BB962C8B-B14F-4D97-AF65-F5344CB8AC3E}">
        <p14:creationId xmlns:p14="http://schemas.microsoft.com/office/powerpoint/2010/main" val="192357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BBDB-2E68-CE3B-6EED-637AFD021FC3}"/>
              </a:ext>
            </a:extLst>
          </p:cNvPr>
          <p:cNvSpPr>
            <a:spLocks noGrp="1"/>
          </p:cNvSpPr>
          <p:nvPr>
            <p:ph type="title"/>
          </p:nvPr>
        </p:nvSpPr>
        <p:spPr>
          <a:xfrm>
            <a:off x="565149" y="332322"/>
            <a:ext cx="8593841" cy="836911"/>
          </a:xfrm>
        </p:spPr>
        <p:txBody>
          <a:bodyPr>
            <a:normAutofit/>
          </a:bodyPr>
          <a:lstStyle/>
          <a:p>
            <a:r>
              <a:rPr lang="en-GB" b="1" i="0" u="none" strike="noStrike" dirty="0">
                <a:solidFill>
                  <a:schemeClr val="bg2"/>
                </a:solidFill>
                <a:effectLst/>
                <a:latin typeface="ACADEMY ENGRAVED LET PLAIN:1.0" panose="02000000000000000000" pitchFamily="2" charset="0"/>
              </a:rPr>
              <a:t>Features and functionalities of asyncio</a:t>
            </a:r>
            <a:endParaRPr lang="en-TR" dirty="0">
              <a:solidFill>
                <a:schemeClr val="bg2"/>
              </a:solidFill>
              <a:latin typeface="ACADEMY ENGRAVED LET PLAIN:1.0" panose="02000000000000000000" pitchFamily="2" charset="0"/>
            </a:endParaRPr>
          </a:p>
        </p:txBody>
      </p:sp>
      <p:pic>
        <p:nvPicPr>
          <p:cNvPr id="4" name="Picture 2" descr="Asynchronous Programming in Python">
            <a:extLst>
              <a:ext uri="{FF2B5EF4-FFF2-40B4-BE49-F238E27FC236}">
                <a16:creationId xmlns:a16="http://schemas.microsoft.com/office/drawing/2014/main" id="{FD42B686-106B-C406-6D99-C3F5B02A7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008" y="1169233"/>
            <a:ext cx="7955951" cy="4994145"/>
          </a:xfrm>
          <a:prstGeom prst="rect">
            <a:avLst/>
          </a:prstGeom>
          <a:noFill/>
          <a:effectLst>
            <a:glow rad="228600">
              <a:schemeClr val="accent1">
                <a:satMod val="175000"/>
                <a:alpha val="40000"/>
              </a:schemeClr>
            </a:glow>
            <a:innerShdw blurRad="1270000" dist="50800" dir="10800000">
              <a:prstClr val="black">
                <a:alpha val="50000"/>
              </a:prstClr>
            </a:innerShdw>
            <a:softEdge rad="51735"/>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F90E7B6-56A5-3021-7862-C5E3EF756E92}"/>
              </a:ext>
            </a:extLst>
          </p:cNvPr>
          <p:cNvSpPr>
            <a:spLocks noGrp="1"/>
          </p:cNvSpPr>
          <p:nvPr>
            <p:ph type="sldNum" sz="quarter" idx="12"/>
          </p:nvPr>
        </p:nvSpPr>
        <p:spPr/>
        <p:txBody>
          <a:bodyPr/>
          <a:lstStyle/>
          <a:p>
            <a:fld id="{49ABCAEC-7D34-E549-A96E-FCEDAADBE4B0}" type="slidenum">
              <a:rPr lang="en-US" smtClean="0"/>
              <a:t>25</a:t>
            </a:fld>
            <a:endParaRPr lang="en-US"/>
          </a:p>
        </p:txBody>
      </p:sp>
    </p:spTree>
    <p:extLst>
      <p:ext uri="{BB962C8B-B14F-4D97-AF65-F5344CB8AC3E}">
        <p14:creationId xmlns:p14="http://schemas.microsoft.com/office/powerpoint/2010/main" val="292283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9C8B9-092B-8138-1029-30FD1FF888CE}"/>
              </a:ext>
            </a:extLst>
          </p:cNvPr>
          <p:cNvSpPr>
            <a:spLocks noGrp="1"/>
          </p:cNvSpPr>
          <p:nvPr>
            <p:ph idx="1"/>
          </p:nvPr>
        </p:nvSpPr>
        <p:spPr>
          <a:xfrm>
            <a:off x="565150" y="2463800"/>
            <a:ext cx="8733595" cy="3297428"/>
          </a:xfrm>
        </p:spPr>
        <p:txBody>
          <a:bodyPr>
            <a:normAutofit/>
          </a:bodyPr>
          <a:lstStyle/>
          <a:p>
            <a:r>
              <a:rPr lang="en-GB" i="1" dirty="0">
                <a:solidFill>
                  <a:srgbClr val="92D050"/>
                </a:solidFill>
              </a:rPr>
              <a:t>Asynchronous networking: </a:t>
            </a:r>
            <a:r>
              <a:rPr lang="en-GB" dirty="0">
                <a:solidFill>
                  <a:schemeClr val="bg2"/>
                </a:solidFill>
              </a:rPr>
              <a:t>asyncio can be used to write network servers and clients that handle multiple connections concurrently.</a:t>
            </a:r>
          </a:p>
          <a:p>
            <a:pPr marL="0" indent="0">
              <a:buNone/>
            </a:pPr>
            <a:endParaRPr lang="en-GB" dirty="0">
              <a:solidFill>
                <a:schemeClr val="bg2"/>
              </a:solidFill>
            </a:endParaRPr>
          </a:p>
          <a:p>
            <a:endParaRPr lang="en-GB" dirty="0">
              <a:solidFill>
                <a:schemeClr val="bg2"/>
              </a:solidFill>
            </a:endParaRPr>
          </a:p>
          <a:p>
            <a:endParaRPr lang="en-TR" dirty="0"/>
          </a:p>
        </p:txBody>
      </p:sp>
      <p:sp>
        <p:nvSpPr>
          <p:cNvPr id="2" name="Slide Number Placeholder 1">
            <a:extLst>
              <a:ext uri="{FF2B5EF4-FFF2-40B4-BE49-F238E27FC236}">
                <a16:creationId xmlns:a16="http://schemas.microsoft.com/office/drawing/2014/main" id="{0D32B4FA-F130-BEE0-C997-2E90CAE8E8E0}"/>
              </a:ext>
            </a:extLst>
          </p:cNvPr>
          <p:cNvSpPr>
            <a:spLocks noGrp="1"/>
          </p:cNvSpPr>
          <p:nvPr>
            <p:ph type="sldNum" sz="quarter" idx="12"/>
          </p:nvPr>
        </p:nvSpPr>
        <p:spPr/>
        <p:txBody>
          <a:bodyPr/>
          <a:lstStyle/>
          <a:p>
            <a:fld id="{49ABCAEC-7D34-E549-A96E-FCEDAADBE4B0}" type="slidenum">
              <a:rPr lang="en-US" smtClean="0"/>
              <a:t>26</a:t>
            </a:fld>
            <a:endParaRPr lang="en-US"/>
          </a:p>
        </p:txBody>
      </p:sp>
    </p:spTree>
    <p:extLst>
      <p:ext uri="{BB962C8B-B14F-4D97-AF65-F5344CB8AC3E}">
        <p14:creationId xmlns:p14="http://schemas.microsoft.com/office/powerpoint/2010/main" val="460511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85B69-7D21-8FC0-588F-18A1AA104B1E}"/>
              </a:ext>
            </a:extLst>
          </p:cNvPr>
          <p:cNvSpPr>
            <a:spLocks noGrp="1"/>
          </p:cNvSpPr>
          <p:nvPr>
            <p:ph idx="1"/>
          </p:nvPr>
        </p:nvSpPr>
        <p:spPr>
          <a:xfrm>
            <a:off x="565150" y="2160016"/>
            <a:ext cx="8536647" cy="3601212"/>
          </a:xfrm>
        </p:spPr>
        <p:txBody>
          <a:bodyPr/>
          <a:lstStyle/>
          <a:p>
            <a:r>
              <a:rPr lang="en-GB" dirty="0">
                <a:solidFill>
                  <a:srgbClr val="92D050"/>
                </a:solidFill>
              </a:rPr>
              <a:t>Web scraping: </a:t>
            </a:r>
            <a:r>
              <a:rPr lang="en-GB" dirty="0">
                <a:solidFill>
                  <a:schemeClr val="bg2"/>
                </a:solidFill>
              </a:rPr>
              <a:t>asyncio can be used to scrape websites in parallel, improving performance and reducing the risk of getting blocked by the server.</a:t>
            </a:r>
          </a:p>
          <a:p>
            <a:endParaRPr lang="en-TR" dirty="0"/>
          </a:p>
        </p:txBody>
      </p:sp>
      <p:sp>
        <p:nvSpPr>
          <p:cNvPr id="2" name="Slide Number Placeholder 1">
            <a:extLst>
              <a:ext uri="{FF2B5EF4-FFF2-40B4-BE49-F238E27FC236}">
                <a16:creationId xmlns:a16="http://schemas.microsoft.com/office/drawing/2014/main" id="{D293717B-E8A1-39ED-F807-97B53A0554DC}"/>
              </a:ext>
            </a:extLst>
          </p:cNvPr>
          <p:cNvSpPr>
            <a:spLocks noGrp="1"/>
          </p:cNvSpPr>
          <p:nvPr>
            <p:ph type="sldNum" sz="quarter" idx="12"/>
          </p:nvPr>
        </p:nvSpPr>
        <p:spPr/>
        <p:txBody>
          <a:bodyPr/>
          <a:lstStyle/>
          <a:p>
            <a:fld id="{49ABCAEC-7D34-E549-A96E-FCEDAADBE4B0}" type="slidenum">
              <a:rPr lang="en-US" smtClean="0"/>
              <a:t>27</a:t>
            </a:fld>
            <a:endParaRPr lang="en-US"/>
          </a:p>
        </p:txBody>
      </p:sp>
    </p:spTree>
    <p:extLst>
      <p:ext uri="{BB962C8B-B14F-4D97-AF65-F5344CB8AC3E}">
        <p14:creationId xmlns:p14="http://schemas.microsoft.com/office/powerpoint/2010/main" val="4005982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D4F02-F781-DD06-B058-456627A7A48A}"/>
              </a:ext>
            </a:extLst>
          </p:cNvPr>
          <p:cNvSpPr>
            <a:spLocks noGrp="1"/>
          </p:cNvSpPr>
          <p:nvPr>
            <p:ph idx="1"/>
          </p:nvPr>
        </p:nvSpPr>
        <p:spPr>
          <a:xfrm>
            <a:off x="565150" y="2160016"/>
            <a:ext cx="9296302" cy="3601212"/>
          </a:xfrm>
        </p:spPr>
        <p:txBody>
          <a:bodyPr/>
          <a:lstStyle/>
          <a:p>
            <a:r>
              <a:rPr lang="en-GB" dirty="0">
                <a:solidFill>
                  <a:srgbClr val="92D050"/>
                </a:solidFill>
              </a:rPr>
              <a:t>Concurrency: </a:t>
            </a:r>
            <a:r>
              <a:rPr lang="en-GB" dirty="0">
                <a:solidFill>
                  <a:schemeClr val="bg2"/>
                </a:solidFill>
              </a:rPr>
              <a:t>asyncio can be used to run multiple CPU-bound tasks concurrently, improving overall program performance.</a:t>
            </a:r>
            <a:endParaRPr lang="en-TR" dirty="0">
              <a:solidFill>
                <a:schemeClr val="bg2"/>
              </a:solidFill>
            </a:endParaRPr>
          </a:p>
          <a:p>
            <a:endParaRPr lang="en-TR" dirty="0"/>
          </a:p>
        </p:txBody>
      </p:sp>
      <p:sp>
        <p:nvSpPr>
          <p:cNvPr id="2" name="Slide Number Placeholder 1">
            <a:extLst>
              <a:ext uri="{FF2B5EF4-FFF2-40B4-BE49-F238E27FC236}">
                <a16:creationId xmlns:a16="http://schemas.microsoft.com/office/drawing/2014/main" id="{D703D591-C294-D5EE-9FCC-E9CCF8213AEE}"/>
              </a:ext>
            </a:extLst>
          </p:cNvPr>
          <p:cNvSpPr>
            <a:spLocks noGrp="1"/>
          </p:cNvSpPr>
          <p:nvPr>
            <p:ph type="sldNum" sz="quarter" idx="12"/>
          </p:nvPr>
        </p:nvSpPr>
        <p:spPr/>
        <p:txBody>
          <a:bodyPr/>
          <a:lstStyle/>
          <a:p>
            <a:fld id="{49ABCAEC-7D34-E549-A96E-FCEDAADBE4B0}" type="slidenum">
              <a:rPr lang="en-US" smtClean="0"/>
              <a:t>28</a:t>
            </a:fld>
            <a:endParaRPr lang="en-US"/>
          </a:p>
        </p:txBody>
      </p:sp>
    </p:spTree>
    <p:extLst>
      <p:ext uri="{BB962C8B-B14F-4D97-AF65-F5344CB8AC3E}">
        <p14:creationId xmlns:p14="http://schemas.microsoft.com/office/powerpoint/2010/main" val="102153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F00D6-1FAA-3BF4-AA9A-4383DE2031E0}"/>
              </a:ext>
            </a:extLst>
          </p:cNvPr>
          <p:cNvSpPr>
            <a:spLocks noGrp="1"/>
          </p:cNvSpPr>
          <p:nvPr>
            <p:ph idx="1"/>
          </p:nvPr>
        </p:nvSpPr>
        <p:spPr>
          <a:xfrm>
            <a:off x="565150" y="2311400"/>
            <a:ext cx="9000881" cy="3449828"/>
          </a:xfrm>
        </p:spPr>
        <p:txBody>
          <a:bodyPr>
            <a:normAutofit/>
          </a:bodyPr>
          <a:lstStyle/>
          <a:p>
            <a:pPr algn="l">
              <a:buFont typeface="Arial" panose="020B0604020202020204" pitchFamily="34" charset="0"/>
              <a:buChar char="•"/>
            </a:pPr>
            <a:r>
              <a:rPr lang="en-GB" dirty="0">
                <a:solidFill>
                  <a:srgbClr val="92D050"/>
                </a:solidFill>
              </a:rPr>
              <a:t>Futures: </a:t>
            </a:r>
            <a:r>
              <a:rPr lang="en-GB" dirty="0">
                <a:solidFill>
                  <a:schemeClr val="bg2"/>
                </a:solidFill>
              </a:rPr>
              <a:t>asyncio provides a way of working with future objects, which represent values that may not be available yet.</a:t>
            </a:r>
          </a:p>
          <a:p>
            <a:br>
              <a:rPr lang="en-GB" dirty="0"/>
            </a:br>
            <a:endParaRPr lang="en-TR" dirty="0"/>
          </a:p>
        </p:txBody>
      </p:sp>
      <p:sp>
        <p:nvSpPr>
          <p:cNvPr id="2" name="Slide Number Placeholder 1">
            <a:extLst>
              <a:ext uri="{FF2B5EF4-FFF2-40B4-BE49-F238E27FC236}">
                <a16:creationId xmlns:a16="http://schemas.microsoft.com/office/drawing/2014/main" id="{95552EAE-371B-B4C8-54FF-C8AEA1AA9CF0}"/>
              </a:ext>
            </a:extLst>
          </p:cNvPr>
          <p:cNvSpPr>
            <a:spLocks noGrp="1"/>
          </p:cNvSpPr>
          <p:nvPr>
            <p:ph type="sldNum" sz="quarter" idx="12"/>
          </p:nvPr>
        </p:nvSpPr>
        <p:spPr/>
        <p:txBody>
          <a:bodyPr/>
          <a:lstStyle/>
          <a:p>
            <a:fld id="{49ABCAEC-7D34-E549-A96E-FCEDAADBE4B0}" type="slidenum">
              <a:rPr lang="en-US" smtClean="0"/>
              <a:t>29</a:t>
            </a:fld>
            <a:endParaRPr lang="en-US"/>
          </a:p>
        </p:txBody>
      </p:sp>
    </p:spTree>
    <p:extLst>
      <p:ext uri="{BB962C8B-B14F-4D97-AF65-F5344CB8AC3E}">
        <p14:creationId xmlns:p14="http://schemas.microsoft.com/office/powerpoint/2010/main" val="2188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pic>
        <p:nvPicPr>
          <p:cNvPr id="8194" name="Picture 2" descr="Python Asyncio: The Complete Guide">
            <a:extLst>
              <a:ext uri="{FF2B5EF4-FFF2-40B4-BE49-F238E27FC236}">
                <a16:creationId xmlns:a16="http://schemas.microsoft.com/office/drawing/2014/main" id="{945EF5A1-2857-B705-A46A-561937334030}"/>
              </a:ext>
            </a:extLst>
          </p:cNvPr>
          <p:cNvPicPr>
            <a:picLocks noChangeAspect="1" noChangeArrowheads="1"/>
          </p:cNvPicPr>
          <p:nvPr/>
        </p:nvPicPr>
        <p:blipFill>
          <a:blip r:embed="rId2">
            <a:duotone>
              <a:schemeClr val="accent2">
                <a:shade val="45000"/>
                <a:satMod val="135000"/>
              </a:schemeClr>
              <a:prstClr val="white"/>
            </a:duotone>
            <a:alphaModFix amt="8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7772400" cy="6810703"/>
          </a:xfrm>
          <a:prstGeom prst="rect">
            <a:avLst/>
          </a:prstGeom>
          <a:solidFill>
            <a:schemeClr val="tx1"/>
          </a:solidFill>
          <a:ln>
            <a:noFill/>
          </a:ln>
          <a:effectLst>
            <a:outerShdw blurRad="50800" dist="38100" dir="16200000" rotWithShape="0">
              <a:prstClr val="black">
                <a:alpha val="40000"/>
              </a:prstClr>
            </a:outerShdw>
          </a:effectLst>
        </p:spPr>
      </p:pic>
      <p:sp>
        <p:nvSpPr>
          <p:cNvPr id="2" name="Slide Number Placeholder 1">
            <a:extLst>
              <a:ext uri="{FF2B5EF4-FFF2-40B4-BE49-F238E27FC236}">
                <a16:creationId xmlns:a16="http://schemas.microsoft.com/office/drawing/2014/main" id="{B1AF8DB8-7C05-F70C-DCB1-A50698F5A6EE}"/>
              </a:ext>
            </a:extLst>
          </p:cNvPr>
          <p:cNvSpPr>
            <a:spLocks noGrp="1"/>
          </p:cNvSpPr>
          <p:nvPr>
            <p:ph type="sldNum" sz="quarter" idx="12"/>
          </p:nvPr>
        </p:nvSpPr>
        <p:spPr>
          <a:xfrm>
            <a:off x="314410" y="6249573"/>
            <a:ext cx="813816" cy="365125"/>
          </a:xfrm>
        </p:spPr>
        <p:txBody>
          <a:bodyPr/>
          <a:lstStyle/>
          <a:p>
            <a:fld id="{49ABCAEC-7D34-E549-A96E-FCEDAADBE4B0}" type="slidenum">
              <a:rPr lang="en-US" sz="1800" smtClean="0">
                <a:solidFill>
                  <a:schemeClr val="tx1"/>
                </a:solidFill>
              </a:rPr>
              <a:t>3</a:t>
            </a:fld>
            <a:endParaRPr lang="en-US" sz="1800" dirty="0">
              <a:solidFill>
                <a:schemeClr val="tx1"/>
              </a:solidFill>
            </a:endParaRPr>
          </a:p>
        </p:txBody>
      </p:sp>
    </p:spTree>
    <p:extLst>
      <p:ext uri="{BB962C8B-B14F-4D97-AF65-F5344CB8AC3E}">
        <p14:creationId xmlns:p14="http://schemas.microsoft.com/office/powerpoint/2010/main" val="171535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3BA63-AA6F-99AB-2BC4-073044FCEF88}"/>
              </a:ext>
            </a:extLst>
          </p:cNvPr>
          <p:cNvSpPr>
            <a:spLocks noGrp="1"/>
          </p:cNvSpPr>
          <p:nvPr>
            <p:ph idx="1"/>
          </p:nvPr>
        </p:nvSpPr>
        <p:spPr>
          <a:xfrm>
            <a:off x="565150" y="2160016"/>
            <a:ext cx="8691392" cy="3601212"/>
          </a:xfrm>
        </p:spPr>
        <p:txBody>
          <a:bodyPr/>
          <a:lstStyle/>
          <a:p>
            <a:r>
              <a:rPr lang="en-GB" dirty="0">
                <a:solidFill>
                  <a:srgbClr val="92D050"/>
                </a:solidFill>
              </a:rPr>
              <a:t>Queues: </a:t>
            </a:r>
            <a:r>
              <a:rPr lang="en-GB" dirty="0">
                <a:solidFill>
                  <a:schemeClr val="bg2"/>
                </a:solidFill>
              </a:rPr>
              <a:t>asyncio provides a way of working with queues, which can be used to communicate between coroutines.</a:t>
            </a:r>
          </a:p>
          <a:p>
            <a:endParaRPr lang="en-TR" dirty="0"/>
          </a:p>
        </p:txBody>
      </p:sp>
      <p:sp>
        <p:nvSpPr>
          <p:cNvPr id="2" name="Slide Number Placeholder 1">
            <a:extLst>
              <a:ext uri="{FF2B5EF4-FFF2-40B4-BE49-F238E27FC236}">
                <a16:creationId xmlns:a16="http://schemas.microsoft.com/office/drawing/2014/main" id="{B2615FBD-4A3D-DC5E-CCA6-6DEC95EA97E0}"/>
              </a:ext>
            </a:extLst>
          </p:cNvPr>
          <p:cNvSpPr>
            <a:spLocks noGrp="1"/>
          </p:cNvSpPr>
          <p:nvPr>
            <p:ph type="sldNum" sz="quarter" idx="12"/>
          </p:nvPr>
        </p:nvSpPr>
        <p:spPr/>
        <p:txBody>
          <a:bodyPr/>
          <a:lstStyle/>
          <a:p>
            <a:fld id="{49ABCAEC-7D34-E549-A96E-FCEDAADBE4B0}" type="slidenum">
              <a:rPr lang="en-US" smtClean="0"/>
              <a:t>30</a:t>
            </a:fld>
            <a:endParaRPr lang="en-US"/>
          </a:p>
        </p:txBody>
      </p:sp>
    </p:spTree>
    <p:extLst>
      <p:ext uri="{BB962C8B-B14F-4D97-AF65-F5344CB8AC3E}">
        <p14:creationId xmlns:p14="http://schemas.microsoft.com/office/powerpoint/2010/main" val="2843033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8E2DC-7954-B82B-FB7D-9E0E6247C383}"/>
              </a:ext>
            </a:extLst>
          </p:cNvPr>
          <p:cNvSpPr>
            <a:spLocks noGrp="1"/>
          </p:cNvSpPr>
          <p:nvPr>
            <p:ph idx="1"/>
          </p:nvPr>
        </p:nvSpPr>
        <p:spPr>
          <a:xfrm>
            <a:off x="565150" y="2160016"/>
            <a:ext cx="8438173" cy="3601212"/>
          </a:xfrm>
        </p:spPr>
        <p:txBody>
          <a:bodyPr/>
          <a:lstStyle/>
          <a:p>
            <a:r>
              <a:rPr lang="en-GB" dirty="0">
                <a:solidFill>
                  <a:srgbClr val="92D050"/>
                </a:solidFill>
              </a:rPr>
              <a:t>Subprocesses: </a:t>
            </a:r>
            <a:r>
              <a:rPr lang="en-GB" dirty="0">
                <a:solidFill>
                  <a:schemeClr val="bg2"/>
                </a:solidFill>
              </a:rPr>
              <a:t>asyncio can be used to run subprocesses concurrently, allowing for more efficient and scalable programs.</a:t>
            </a:r>
          </a:p>
          <a:p>
            <a:endParaRPr lang="en-TR" dirty="0"/>
          </a:p>
        </p:txBody>
      </p:sp>
      <p:sp>
        <p:nvSpPr>
          <p:cNvPr id="2" name="Slide Number Placeholder 1">
            <a:extLst>
              <a:ext uri="{FF2B5EF4-FFF2-40B4-BE49-F238E27FC236}">
                <a16:creationId xmlns:a16="http://schemas.microsoft.com/office/drawing/2014/main" id="{673498A2-B3C2-762D-8456-85C706D68E0E}"/>
              </a:ext>
            </a:extLst>
          </p:cNvPr>
          <p:cNvSpPr>
            <a:spLocks noGrp="1"/>
          </p:cNvSpPr>
          <p:nvPr>
            <p:ph type="sldNum" sz="quarter" idx="12"/>
          </p:nvPr>
        </p:nvSpPr>
        <p:spPr/>
        <p:txBody>
          <a:bodyPr/>
          <a:lstStyle/>
          <a:p>
            <a:fld id="{49ABCAEC-7D34-E549-A96E-FCEDAADBE4B0}" type="slidenum">
              <a:rPr lang="en-US" smtClean="0"/>
              <a:t>31</a:t>
            </a:fld>
            <a:endParaRPr lang="en-US"/>
          </a:p>
        </p:txBody>
      </p:sp>
    </p:spTree>
    <p:extLst>
      <p:ext uri="{BB962C8B-B14F-4D97-AF65-F5344CB8AC3E}">
        <p14:creationId xmlns:p14="http://schemas.microsoft.com/office/powerpoint/2010/main" val="175702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8E4C2-110F-D586-BC11-4F448C98D155}"/>
              </a:ext>
            </a:extLst>
          </p:cNvPr>
          <p:cNvSpPr>
            <a:spLocks noGrp="1"/>
          </p:cNvSpPr>
          <p:nvPr>
            <p:ph idx="1"/>
          </p:nvPr>
        </p:nvSpPr>
        <p:spPr>
          <a:xfrm>
            <a:off x="565150" y="1905000"/>
            <a:ext cx="8339699" cy="3856228"/>
          </a:xfrm>
        </p:spPr>
        <p:txBody>
          <a:bodyPr>
            <a:normAutofit/>
          </a:bodyPr>
          <a:lstStyle/>
          <a:p>
            <a:r>
              <a:rPr lang="en-GB" b="0" i="0" u="none" strike="noStrike" dirty="0">
                <a:solidFill>
                  <a:srgbClr val="92D050"/>
                </a:solidFill>
                <a:effectLst/>
              </a:rPr>
              <a:t>Coroutines: </a:t>
            </a:r>
            <a:r>
              <a:rPr lang="en-GB" b="0" i="0" u="none" strike="noStrike" dirty="0">
                <a:solidFill>
                  <a:srgbClr val="D1D5DB"/>
                </a:solidFill>
                <a:effectLst/>
              </a:rPr>
              <a:t>Asyncio provides a way to write coroutines in Python, which are functions that can be paused and resumed at any time. This allows for non-blocking I/O and concurrency in a single thread.</a:t>
            </a:r>
          </a:p>
          <a:p>
            <a:endParaRPr lang="en-TR" dirty="0"/>
          </a:p>
        </p:txBody>
      </p:sp>
      <p:sp>
        <p:nvSpPr>
          <p:cNvPr id="2" name="Slide Number Placeholder 1">
            <a:extLst>
              <a:ext uri="{FF2B5EF4-FFF2-40B4-BE49-F238E27FC236}">
                <a16:creationId xmlns:a16="http://schemas.microsoft.com/office/drawing/2014/main" id="{4ABEA146-0333-A6D2-3052-8D2119803FD5}"/>
              </a:ext>
            </a:extLst>
          </p:cNvPr>
          <p:cNvSpPr>
            <a:spLocks noGrp="1"/>
          </p:cNvSpPr>
          <p:nvPr>
            <p:ph type="sldNum" sz="quarter" idx="12"/>
          </p:nvPr>
        </p:nvSpPr>
        <p:spPr/>
        <p:txBody>
          <a:bodyPr/>
          <a:lstStyle/>
          <a:p>
            <a:fld id="{49ABCAEC-7D34-E549-A96E-FCEDAADBE4B0}" type="slidenum">
              <a:rPr lang="en-US" smtClean="0"/>
              <a:t>32</a:t>
            </a:fld>
            <a:endParaRPr lang="en-US"/>
          </a:p>
        </p:txBody>
      </p:sp>
    </p:spTree>
    <p:extLst>
      <p:ext uri="{BB962C8B-B14F-4D97-AF65-F5344CB8AC3E}">
        <p14:creationId xmlns:p14="http://schemas.microsoft.com/office/powerpoint/2010/main" val="1052204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BA9EAC-E088-24C3-EC07-4E2318A31363}"/>
              </a:ext>
            </a:extLst>
          </p:cNvPr>
          <p:cNvSpPr>
            <a:spLocks noGrp="1"/>
          </p:cNvSpPr>
          <p:nvPr>
            <p:ph idx="1"/>
          </p:nvPr>
        </p:nvSpPr>
        <p:spPr>
          <a:xfrm>
            <a:off x="565150" y="2160016"/>
            <a:ext cx="9141558" cy="3601212"/>
          </a:xfrm>
        </p:spPr>
        <p:txBody>
          <a:bodyPr/>
          <a:lstStyle/>
          <a:p>
            <a:r>
              <a:rPr lang="en-GB" b="0" i="0" u="none" strike="noStrike" dirty="0">
                <a:solidFill>
                  <a:srgbClr val="92D050"/>
                </a:solidFill>
                <a:effectLst/>
              </a:rPr>
              <a:t>Event loop: </a:t>
            </a:r>
            <a:r>
              <a:rPr lang="en-GB" b="0" i="0" u="none" strike="noStrike" dirty="0">
                <a:solidFill>
                  <a:srgbClr val="D1D5DB"/>
                </a:solidFill>
                <a:effectLst/>
              </a:rPr>
              <a:t>Asyncio includes an event loop that manages the execution of coroutines. The event loop schedules tasks to run in a cooperative manner, so that when one task is blocked waiting for I/O, another task can run.</a:t>
            </a:r>
          </a:p>
          <a:p>
            <a:endParaRPr lang="en-TR" dirty="0"/>
          </a:p>
        </p:txBody>
      </p:sp>
      <p:sp>
        <p:nvSpPr>
          <p:cNvPr id="2" name="Slide Number Placeholder 1">
            <a:extLst>
              <a:ext uri="{FF2B5EF4-FFF2-40B4-BE49-F238E27FC236}">
                <a16:creationId xmlns:a16="http://schemas.microsoft.com/office/drawing/2014/main" id="{43734A0C-531D-8993-08B5-4BCED15C3C48}"/>
              </a:ext>
            </a:extLst>
          </p:cNvPr>
          <p:cNvSpPr>
            <a:spLocks noGrp="1"/>
          </p:cNvSpPr>
          <p:nvPr>
            <p:ph type="sldNum" sz="quarter" idx="12"/>
          </p:nvPr>
        </p:nvSpPr>
        <p:spPr/>
        <p:txBody>
          <a:bodyPr/>
          <a:lstStyle/>
          <a:p>
            <a:fld id="{49ABCAEC-7D34-E549-A96E-FCEDAADBE4B0}" type="slidenum">
              <a:rPr lang="en-US" smtClean="0"/>
              <a:t>33</a:t>
            </a:fld>
            <a:endParaRPr lang="en-US"/>
          </a:p>
        </p:txBody>
      </p:sp>
    </p:spTree>
    <p:extLst>
      <p:ext uri="{BB962C8B-B14F-4D97-AF65-F5344CB8AC3E}">
        <p14:creationId xmlns:p14="http://schemas.microsoft.com/office/powerpoint/2010/main" val="981846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A695A4-9D4B-EE1B-D7F5-3D7BBDEFE2CE}"/>
              </a:ext>
            </a:extLst>
          </p:cNvPr>
          <p:cNvSpPr>
            <a:spLocks noGrp="1"/>
          </p:cNvSpPr>
          <p:nvPr>
            <p:ph idx="1"/>
          </p:nvPr>
        </p:nvSpPr>
        <p:spPr/>
        <p:txBody>
          <a:bodyPr/>
          <a:lstStyle/>
          <a:p>
            <a:r>
              <a:rPr lang="en-GB" b="0" i="0" u="none" strike="noStrike" dirty="0">
                <a:solidFill>
                  <a:srgbClr val="92D050"/>
                </a:solidFill>
                <a:effectLst/>
              </a:rPr>
              <a:t>Tasks: </a:t>
            </a:r>
            <a:r>
              <a:rPr lang="en-GB" b="0" i="0" u="none" strike="noStrike" dirty="0">
                <a:solidFill>
                  <a:srgbClr val="D1D5DB"/>
                </a:solidFill>
                <a:effectLst/>
              </a:rPr>
              <a:t>Asyncio tasks are scheduled coroutines that can be started, paused, and resumed by the event loop.</a:t>
            </a:r>
          </a:p>
          <a:p>
            <a:endParaRPr lang="en-TR" dirty="0"/>
          </a:p>
        </p:txBody>
      </p:sp>
      <p:sp>
        <p:nvSpPr>
          <p:cNvPr id="2" name="Slide Number Placeholder 1">
            <a:extLst>
              <a:ext uri="{FF2B5EF4-FFF2-40B4-BE49-F238E27FC236}">
                <a16:creationId xmlns:a16="http://schemas.microsoft.com/office/drawing/2014/main" id="{01352E37-9759-2D50-F0E6-BB0EE21E5E4D}"/>
              </a:ext>
            </a:extLst>
          </p:cNvPr>
          <p:cNvSpPr>
            <a:spLocks noGrp="1"/>
          </p:cNvSpPr>
          <p:nvPr>
            <p:ph type="sldNum" sz="quarter" idx="12"/>
          </p:nvPr>
        </p:nvSpPr>
        <p:spPr/>
        <p:txBody>
          <a:bodyPr/>
          <a:lstStyle/>
          <a:p>
            <a:fld id="{49ABCAEC-7D34-E549-A96E-FCEDAADBE4B0}" type="slidenum">
              <a:rPr lang="en-US" smtClean="0"/>
              <a:t>34</a:t>
            </a:fld>
            <a:endParaRPr lang="en-US"/>
          </a:p>
        </p:txBody>
      </p:sp>
    </p:spTree>
    <p:extLst>
      <p:ext uri="{BB962C8B-B14F-4D97-AF65-F5344CB8AC3E}">
        <p14:creationId xmlns:p14="http://schemas.microsoft.com/office/powerpoint/2010/main" val="426075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AAEF4A-BE4B-7018-7CFC-59561C33182C}"/>
              </a:ext>
            </a:extLst>
          </p:cNvPr>
          <p:cNvSpPr>
            <a:spLocks noGrp="1"/>
          </p:cNvSpPr>
          <p:nvPr>
            <p:ph idx="1"/>
          </p:nvPr>
        </p:nvSpPr>
        <p:spPr>
          <a:xfrm>
            <a:off x="565150" y="1854200"/>
            <a:ext cx="8972745" cy="3907028"/>
          </a:xfrm>
        </p:spPr>
        <p:txBody>
          <a:bodyPr/>
          <a:lstStyle/>
          <a:p>
            <a:r>
              <a:rPr lang="en-GB" b="0" i="0" u="none" strike="noStrike" dirty="0">
                <a:solidFill>
                  <a:srgbClr val="92D050"/>
                </a:solidFill>
                <a:effectLst/>
              </a:rPr>
              <a:t>Synchronization primitives</a:t>
            </a:r>
            <a:r>
              <a:rPr lang="en-GB" b="0" i="0" u="none" strike="noStrike" dirty="0">
                <a:solidFill>
                  <a:srgbClr val="D1D5DB"/>
                </a:solidFill>
                <a:effectLst/>
              </a:rPr>
              <a:t>: Asyncio provides several synchronization primitives, such as locks, events, and semaphores, that can be used to coordinate access to shared resources between coroutines.</a:t>
            </a:r>
          </a:p>
          <a:p>
            <a:endParaRPr lang="en-TR" dirty="0"/>
          </a:p>
        </p:txBody>
      </p:sp>
      <p:sp>
        <p:nvSpPr>
          <p:cNvPr id="2" name="Slide Number Placeholder 1">
            <a:extLst>
              <a:ext uri="{FF2B5EF4-FFF2-40B4-BE49-F238E27FC236}">
                <a16:creationId xmlns:a16="http://schemas.microsoft.com/office/drawing/2014/main" id="{BBA078C6-5175-253D-F876-39A093CFAB1A}"/>
              </a:ext>
            </a:extLst>
          </p:cNvPr>
          <p:cNvSpPr>
            <a:spLocks noGrp="1"/>
          </p:cNvSpPr>
          <p:nvPr>
            <p:ph type="sldNum" sz="quarter" idx="12"/>
          </p:nvPr>
        </p:nvSpPr>
        <p:spPr/>
        <p:txBody>
          <a:bodyPr/>
          <a:lstStyle/>
          <a:p>
            <a:fld id="{49ABCAEC-7D34-E549-A96E-FCEDAADBE4B0}" type="slidenum">
              <a:rPr lang="en-US" smtClean="0"/>
              <a:t>35</a:t>
            </a:fld>
            <a:endParaRPr lang="en-US"/>
          </a:p>
        </p:txBody>
      </p:sp>
    </p:spTree>
    <p:extLst>
      <p:ext uri="{BB962C8B-B14F-4D97-AF65-F5344CB8AC3E}">
        <p14:creationId xmlns:p14="http://schemas.microsoft.com/office/powerpoint/2010/main" val="244462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2C058-7B25-662E-B058-8FA7F9F97124}"/>
              </a:ext>
            </a:extLst>
          </p:cNvPr>
          <p:cNvSpPr>
            <a:spLocks noGrp="1"/>
          </p:cNvSpPr>
          <p:nvPr>
            <p:ph idx="1"/>
          </p:nvPr>
        </p:nvSpPr>
        <p:spPr>
          <a:xfrm>
            <a:off x="769885" y="2075610"/>
            <a:ext cx="8036490" cy="3601212"/>
          </a:xfrm>
        </p:spPr>
        <p:txBody>
          <a:bodyPr/>
          <a:lstStyle/>
          <a:p>
            <a:r>
              <a:rPr lang="en-GB" b="0" i="0" u="none" strike="noStrike" dirty="0">
                <a:solidFill>
                  <a:srgbClr val="92D050"/>
                </a:solidFill>
                <a:effectLst/>
              </a:rPr>
              <a:t>Protocol implementations: </a:t>
            </a:r>
            <a:r>
              <a:rPr lang="en-GB" b="0" i="0" u="none" strike="noStrike" dirty="0">
                <a:solidFill>
                  <a:srgbClr val="D1D5DB"/>
                </a:solidFill>
                <a:effectLst/>
              </a:rPr>
              <a:t>Asyncio provides implementations of various network protocols, such as TCP, UDP, and SSL.</a:t>
            </a:r>
          </a:p>
          <a:p>
            <a:endParaRPr lang="en-TR" dirty="0"/>
          </a:p>
        </p:txBody>
      </p:sp>
      <p:sp>
        <p:nvSpPr>
          <p:cNvPr id="2" name="Slide Number Placeholder 1">
            <a:extLst>
              <a:ext uri="{FF2B5EF4-FFF2-40B4-BE49-F238E27FC236}">
                <a16:creationId xmlns:a16="http://schemas.microsoft.com/office/drawing/2014/main" id="{65E5844D-6848-B18E-7153-3CC4AAB37131}"/>
              </a:ext>
            </a:extLst>
          </p:cNvPr>
          <p:cNvSpPr>
            <a:spLocks noGrp="1"/>
          </p:cNvSpPr>
          <p:nvPr>
            <p:ph type="sldNum" sz="quarter" idx="12"/>
          </p:nvPr>
        </p:nvSpPr>
        <p:spPr/>
        <p:txBody>
          <a:bodyPr/>
          <a:lstStyle/>
          <a:p>
            <a:fld id="{49ABCAEC-7D34-E549-A96E-FCEDAADBE4B0}" type="slidenum">
              <a:rPr lang="en-US" smtClean="0"/>
              <a:t>36</a:t>
            </a:fld>
            <a:endParaRPr lang="en-US"/>
          </a:p>
        </p:txBody>
      </p:sp>
    </p:spTree>
    <p:extLst>
      <p:ext uri="{BB962C8B-B14F-4D97-AF65-F5344CB8AC3E}">
        <p14:creationId xmlns:p14="http://schemas.microsoft.com/office/powerpoint/2010/main" val="286984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21577-45EC-7038-C81A-9BC86F071011}"/>
              </a:ext>
            </a:extLst>
          </p:cNvPr>
          <p:cNvSpPr>
            <a:spLocks noGrp="1"/>
          </p:cNvSpPr>
          <p:nvPr>
            <p:ph idx="1"/>
          </p:nvPr>
        </p:nvSpPr>
        <p:spPr>
          <a:xfrm>
            <a:off x="551082" y="1986280"/>
            <a:ext cx="8803933" cy="3957828"/>
          </a:xfrm>
        </p:spPr>
        <p:txBody>
          <a:bodyPr>
            <a:normAutofit/>
          </a:bodyPr>
          <a:lstStyle/>
          <a:p>
            <a:r>
              <a:rPr lang="en-GB" b="0" i="0" u="none" strike="noStrike" dirty="0">
                <a:solidFill>
                  <a:srgbClr val="92D050"/>
                </a:solidFill>
                <a:effectLst/>
              </a:rPr>
              <a:t>Context variables: </a:t>
            </a:r>
            <a:r>
              <a:rPr lang="en-GB" b="0" i="0" u="none" strike="noStrike" dirty="0">
                <a:solidFill>
                  <a:srgbClr val="D1D5DB"/>
                </a:solidFill>
                <a:effectLst/>
              </a:rPr>
              <a:t>Asyncio allows the creation of context variables, which are variables that can be accessed by all coroutines running in the same context. This can be useful for storing thread-local data in an asynchronous environment.</a:t>
            </a:r>
          </a:p>
          <a:p>
            <a:endParaRPr lang="en-GB" b="0" i="0" u="none" strike="noStrike" dirty="0">
              <a:solidFill>
                <a:srgbClr val="D1D5DB"/>
              </a:solidFill>
              <a:effectLst/>
            </a:endParaRPr>
          </a:p>
          <a:p>
            <a:br>
              <a:rPr lang="en-GB" dirty="0"/>
            </a:br>
            <a:endParaRPr lang="en-TR" dirty="0"/>
          </a:p>
        </p:txBody>
      </p:sp>
      <p:sp>
        <p:nvSpPr>
          <p:cNvPr id="2" name="Slide Number Placeholder 1">
            <a:extLst>
              <a:ext uri="{FF2B5EF4-FFF2-40B4-BE49-F238E27FC236}">
                <a16:creationId xmlns:a16="http://schemas.microsoft.com/office/drawing/2014/main" id="{F2DB3A41-02D8-AC8F-8716-CDB07CBA3A11}"/>
              </a:ext>
            </a:extLst>
          </p:cNvPr>
          <p:cNvSpPr>
            <a:spLocks noGrp="1"/>
          </p:cNvSpPr>
          <p:nvPr>
            <p:ph type="sldNum" sz="quarter" idx="12"/>
          </p:nvPr>
        </p:nvSpPr>
        <p:spPr/>
        <p:txBody>
          <a:bodyPr/>
          <a:lstStyle/>
          <a:p>
            <a:fld id="{49ABCAEC-7D34-E549-A96E-FCEDAADBE4B0}" type="slidenum">
              <a:rPr lang="en-US" smtClean="0"/>
              <a:t>37</a:t>
            </a:fld>
            <a:endParaRPr lang="en-US"/>
          </a:p>
        </p:txBody>
      </p:sp>
    </p:spTree>
    <p:extLst>
      <p:ext uri="{BB962C8B-B14F-4D97-AF65-F5344CB8AC3E}">
        <p14:creationId xmlns:p14="http://schemas.microsoft.com/office/powerpoint/2010/main" val="1300356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EF912-7774-0E70-8EB7-CE22089D0FE1}"/>
              </a:ext>
            </a:extLst>
          </p:cNvPr>
          <p:cNvSpPr>
            <a:spLocks noGrp="1"/>
          </p:cNvSpPr>
          <p:nvPr>
            <p:ph idx="1"/>
          </p:nvPr>
        </p:nvSpPr>
        <p:spPr>
          <a:xfrm>
            <a:off x="565150" y="2160016"/>
            <a:ext cx="8621053" cy="3601212"/>
          </a:xfrm>
        </p:spPr>
        <p:txBody>
          <a:bodyPr/>
          <a:lstStyle/>
          <a:p>
            <a:r>
              <a:rPr lang="en-GB" b="0" i="0" u="none" strike="noStrike" dirty="0">
                <a:solidFill>
                  <a:srgbClr val="92D050"/>
                </a:solidFill>
                <a:effectLst/>
              </a:rPr>
              <a:t>Debugging tools: </a:t>
            </a:r>
            <a:r>
              <a:rPr lang="en-GB" b="0" i="0" u="none" strike="noStrike" dirty="0">
                <a:solidFill>
                  <a:srgbClr val="D1D5DB"/>
                </a:solidFill>
                <a:effectLst/>
              </a:rPr>
              <a:t>Asyncio includes debugging tools that can be used to identify and fix problems in asynchronous code.</a:t>
            </a:r>
          </a:p>
          <a:p>
            <a:endParaRPr lang="en-TR" dirty="0"/>
          </a:p>
        </p:txBody>
      </p:sp>
      <p:sp>
        <p:nvSpPr>
          <p:cNvPr id="2" name="Slide Number Placeholder 1">
            <a:extLst>
              <a:ext uri="{FF2B5EF4-FFF2-40B4-BE49-F238E27FC236}">
                <a16:creationId xmlns:a16="http://schemas.microsoft.com/office/drawing/2014/main" id="{C7D555D4-CAD6-54BC-ECD6-267E900F417C}"/>
              </a:ext>
            </a:extLst>
          </p:cNvPr>
          <p:cNvSpPr>
            <a:spLocks noGrp="1"/>
          </p:cNvSpPr>
          <p:nvPr>
            <p:ph type="sldNum" sz="quarter" idx="12"/>
          </p:nvPr>
        </p:nvSpPr>
        <p:spPr/>
        <p:txBody>
          <a:bodyPr/>
          <a:lstStyle/>
          <a:p>
            <a:fld id="{49ABCAEC-7D34-E549-A96E-FCEDAADBE4B0}" type="slidenum">
              <a:rPr lang="en-US" smtClean="0"/>
              <a:t>38</a:t>
            </a:fld>
            <a:endParaRPr lang="en-US"/>
          </a:p>
        </p:txBody>
      </p:sp>
    </p:spTree>
    <p:extLst>
      <p:ext uri="{BB962C8B-B14F-4D97-AF65-F5344CB8AC3E}">
        <p14:creationId xmlns:p14="http://schemas.microsoft.com/office/powerpoint/2010/main" val="2378570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1F898A-6CF8-01FD-8E26-A18E55075ACE}"/>
              </a:ext>
            </a:extLst>
          </p:cNvPr>
          <p:cNvSpPr txBox="1"/>
          <p:nvPr/>
        </p:nvSpPr>
        <p:spPr>
          <a:xfrm>
            <a:off x="854440" y="584617"/>
            <a:ext cx="6051657" cy="769441"/>
          </a:xfrm>
          <a:prstGeom prst="rect">
            <a:avLst/>
          </a:prstGeom>
          <a:noFill/>
        </p:spPr>
        <p:txBody>
          <a:bodyPr wrap="none" rtlCol="0">
            <a:spAutoFit/>
          </a:bodyPr>
          <a:lstStyle/>
          <a:p>
            <a:r>
              <a:rPr lang="en-GB" sz="4400" dirty="0">
                <a:solidFill>
                  <a:schemeClr val="bg2"/>
                </a:solidFill>
                <a:latin typeface="ACADEMY ENGRAVED LET PLAIN:1.0" panose="02000000000000000000" pitchFamily="2" charset="0"/>
              </a:rPr>
              <a:t>Best practices for asyncio</a:t>
            </a:r>
            <a:endParaRPr lang="en-TR" sz="4400" dirty="0">
              <a:solidFill>
                <a:schemeClr val="bg2"/>
              </a:solidFill>
              <a:latin typeface="ACADEMY ENGRAVED LET PLAIN:1.0" panose="02000000000000000000" pitchFamily="2" charset="0"/>
            </a:endParaRPr>
          </a:p>
        </p:txBody>
      </p:sp>
      <p:sp>
        <p:nvSpPr>
          <p:cNvPr id="8" name="TextBox 7">
            <a:extLst>
              <a:ext uri="{FF2B5EF4-FFF2-40B4-BE49-F238E27FC236}">
                <a16:creationId xmlns:a16="http://schemas.microsoft.com/office/drawing/2014/main" id="{BA63AACB-11B2-42E6-99E8-AC9660B9305F}"/>
              </a:ext>
            </a:extLst>
          </p:cNvPr>
          <p:cNvSpPr txBox="1"/>
          <p:nvPr/>
        </p:nvSpPr>
        <p:spPr>
          <a:xfrm>
            <a:off x="119921" y="1873770"/>
            <a:ext cx="9628990" cy="4093428"/>
          </a:xfrm>
          <a:prstGeom prst="rect">
            <a:avLst/>
          </a:prstGeom>
          <a:noFill/>
        </p:spPr>
        <p:txBody>
          <a:bodyPr wrap="square" rtlCol="0">
            <a:spAutoFit/>
          </a:bodyPr>
          <a:lstStyle/>
          <a:p>
            <a:r>
              <a:rPr lang="en-GB" sz="2000" dirty="0">
                <a:solidFill>
                  <a:schemeClr val="bg2"/>
                </a:solidFill>
              </a:rPr>
              <a:t>Use asyncio's built-in functions and classes whenever possible, as they are designed to work well with the event loop.</a:t>
            </a:r>
          </a:p>
          <a:p>
            <a:endParaRPr lang="en-GB" sz="2000" dirty="0">
              <a:solidFill>
                <a:schemeClr val="bg2"/>
              </a:solidFill>
            </a:endParaRPr>
          </a:p>
          <a:p>
            <a:endParaRPr lang="en-GB" sz="2000" dirty="0">
              <a:solidFill>
                <a:schemeClr val="bg2"/>
              </a:solidFill>
            </a:endParaRPr>
          </a:p>
          <a:p>
            <a:endParaRPr lang="en-GB" sz="2000" dirty="0">
              <a:solidFill>
                <a:schemeClr val="bg2"/>
              </a:solidFill>
            </a:endParaRPr>
          </a:p>
          <a:p>
            <a:r>
              <a:rPr lang="en-GB" sz="2000" dirty="0">
                <a:solidFill>
                  <a:schemeClr val="bg2"/>
                </a:solidFill>
              </a:rPr>
              <a:t>Be careful when mixing synchronous and asynchronous code, as this can lead to blocking the event loop and reducing performance.</a:t>
            </a:r>
          </a:p>
          <a:p>
            <a:endParaRPr lang="en-GB" sz="2000" dirty="0">
              <a:solidFill>
                <a:schemeClr val="bg2"/>
              </a:solidFill>
            </a:endParaRPr>
          </a:p>
          <a:p>
            <a:endParaRPr lang="en-GB" sz="2000" dirty="0">
              <a:solidFill>
                <a:schemeClr val="bg2"/>
              </a:solidFill>
            </a:endParaRPr>
          </a:p>
          <a:p>
            <a:endParaRPr lang="en-GB" sz="2000" dirty="0">
              <a:solidFill>
                <a:schemeClr val="bg2"/>
              </a:solidFill>
            </a:endParaRPr>
          </a:p>
          <a:p>
            <a:r>
              <a:rPr lang="en-GB" sz="2000" dirty="0">
                <a:solidFill>
                  <a:schemeClr val="bg2"/>
                </a:solidFill>
              </a:rPr>
              <a:t>Use asyncio's async with statement to manage resources that need to be acquired and released asynchronously.</a:t>
            </a:r>
          </a:p>
          <a:p>
            <a:r>
              <a:rPr lang="en-GB" sz="2000" dirty="0">
                <a:solidFill>
                  <a:schemeClr val="bg2"/>
                </a:solidFill>
              </a:rPr>
              <a:t>Use asyncio's </a:t>
            </a:r>
            <a:r>
              <a:rPr lang="en-GB" sz="2000" dirty="0">
                <a:solidFill>
                  <a:srgbClr val="FFFF00"/>
                </a:solidFill>
              </a:rPr>
              <a:t>gather() </a:t>
            </a:r>
            <a:r>
              <a:rPr lang="en-GB" sz="2000" dirty="0">
                <a:solidFill>
                  <a:schemeClr val="bg2"/>
                </a:solidFill>
              </a:rPr>
              <a:t>function to run multiple coroutines concurrently.</a:t>
            </a:r>
            <a:endParaRPr lang="en-TR" sz="2000" dirty="0">
              <a:solidFill>
                <a:schemeClr val="bg2"/>
              </a:solidFill>
            </a:endParaRPr>
          </a:p>
        </p:txBody>
      </p:sp>
      <p:sp>
        <p:nvSpPr>
          <p:cNvPr id="2" name="Slide Number Placeholder 1">
            <a:extLst>
              <a:ext uri="{FF2B5EF4-FFF2-40B4-BE49-F238E27FC236}">
                <a16:creationId xmlns:a16="http://schemas.microsoft.com/office/drawing/2014/main" id="{2D110369-F24E-248C-E885-9A617949919C}"/>
              </a:ext>
            </a:extLst>
          </p:cNvPr>
          <p:cNvSpPr>
            <a:spLocks noGrp="1"/>
          </p:cNvSpPr>
          <p:nvPr>
            <p:ph type="sldNum" sz="quarter" idx="12"/>
          </p:nvPr>
        </p:nvSpPr>
        <p:spPr/>
        <p:txBody>
          <a:bodyPr/>
          <a:lstStyle/>
          <a:p>
            <a:fld id="{49ABCAEC-7D34-E549-A96E-FCEDAADBE4B0}" type="slidenum">
              <a:rPr lang="en-US" smtClean="0"/>
              <a:t>39</a:t>
            </a:fld>
            <a:endParaRPr lang="en-US"/>
          </a:p>
        </p:txBody>
      </p:sp>
    </p:spTree>
    <p:extLst>
      <p:ext uri="{BB962C8B-B14F-4D97-AF65-F5344CB8AC3E}">
        <p14:creationId xmlns:p14="http://schemas.microsoft.com/office/powerpoint/2010/main" val="11387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737C-93B4-2907-A74B-909936FAB022}"/>
              </a:ext>
            </a:extLst>
          </p:cNvPr>
          <p:cNvSpPr>
            <a:spLocks noGrp="1"/>
          </p:cNvSpPr>
          <p:nvPr>
            <p:ph type="title"/>
          </p:nvPr>
        </p:nvSpPr>
        <p:spPr/>
        <p:txBody>
          <a:bodyPr/>
          <a:lstStyle/>
          <a:p>
            <a:r>
              <a:rPr lang="en-TR" dirty="0">
                <a:solidFill>
                  <a:schemeClr val="bg1">
                    <a:lumMod val="85000"/>
                  </a:schemeClr>
                </a:solidFill>
                <a:latin typeface="ACADEMY ENGRAVED LET PLAIN:1.0" panose="02000000000000000000" pitchFamily="2" charset="0"/>
              </a:rPr>
              <a:t>Introduction</a:t>
            </a:r>
          </a:p>
        </p:txBody>
      </p:sp>
      <p:sp>
        <p:nvSpPr>
          <p:cNvPr id="3" name="Content Placeholder 2">
            <a:extLst>
              <a:ext uri="{FF2B5EF4-FFF2-40B4-BE49-F238E27FC236}">
                <a16:creationId xmlns:a16="http://schemas.microsoft.com/office/drawing/2014/main" id="{4746D57E-10AF-0045-B96E-8C14B8A17FDB}"/>
              </a:ext>
            </a:extLst>
          </p:cNvPr>
          <p:cNvSpPr>
            <a:spLocks noGrp="1"/>
          </p:cNvSpPr>
          <p:nvPr>
            <p:ph idx="1"/>
          </p:nvPr>
        </p:nvSpPr>
        <p:spPr>
          <a:xfrm>
            <a:off x="310118" y="2485897"/>
            <a:ext cx="5910800" cy="3601213"/>
          </a:xfrm>
        </p:spPr>
        <p:txBody>
          <a:bodyPr/>
          <a:lstStyle/>
          <a:p>
            <a:pPr marL="0" indent="0">
              <a:buNone/>
            </a:pPr>
            <a:endParaRPr lang="en-GB" dirty="0">
              <a:solidFill>
                <a:schemeClr val="bg1">
                  <a:lumMod val="85000"/>
                </a:schemeClr>
              </a:solidFill>
            </a:endParaRPr>
          </a:p>
          <a:p>
            <a:r>
              <a:rPr lang="en-GB" dirty="0">
                <a:solidFill>
                  <a:schemeClr val="bg1">
                    <a:lumMod val="85000"/>
                  </a:schemeClr>
                </a:solidFill>
              </a:rPr>
              <a:t>Python's asyncio library provides a powerful and easy-to-use way of writing asynchronous code.</a:t>
            </a:r>
          </a:p>
          <a:p>
            <a:endParaRPr lang="en-TR" dirty="0"/>
          </a:p>
        </p:txBody>
      </p:sp>
      <p:pic>
        <p:nvPicPr>
          <p:cNvPr id="4" name="Picture 3" descr="Computer script on a screen">
            <a:extLst>
              <a:ext uri="{FF2B5EF4-FFF2-40B4-BE49-F238E27FC236}">
                <a16:creationId xmlns:a16="http://schemas.microsoft.com/office/drawing/2014/main" id="{8358EE13-C2F5-44EA-D44F-DC2E18CBCAED}"/>
              </a:ext>
            </a:extLst>
          </p:cNvPr>
          <p:cNvPicPr>
            <a:picLocks noChangeAspect="1"/>
          </p:cNvPicPr>
          <p:nvPr/>
        </p:nvPicPr>
        <p:blipFill rotWithShape="1">
          <a:blip r:embed="rId2"/>
          <a:srcRect r="23672"/>
          <a:stretch/>
        </p:blipFill>
        <p:spPr>
          <a:xfrm>
            <a:off x="6404059" y="685972"/>
            <a:ext cx="5477823" cy="4790444"/>
          </a:xfrm>
          <a:prstGeom prst="rect">
            <a:avLst/>
          </a:prstGeom>
        </p:spPr>
      </p:pic>
      <p:sp>
        <p:nvSpPr>
          <p:cNvPr id="5" name="Slide Number Placeholder 4">
            <a:extLst>
              <a:ext uri="{FF2B5EF4-FFF2-40B4-BE49-F238E27FC236}">
                <a16:creationId xmlns:a16="http://schemas.microsoft.com/office/drawing/2014/main" id="{FD8636A0-698B-6257-CD74-966B2E24FDF5}"/>
              </a:ext>
            </a:extLst>
          </p:cNvPr>
          <p:cNvSpPr>
            <a:spLocks noGrp="1"/>
          </p:cNvSpPr>
          <p:nvPr>
            <p:ph type="sldNum" sz="quarter" idx="12"/>
          </p:nvPr>
        </p:nvSpPr>
        <p:spPr/>
        <p:txBody>
          <a:bodyPr/>
          <a:lstStyle/>
          <a:p>
            <a:fld id="{49ABCAEC-7D34-E549-A96E-FCEDAADBE4B0}" type="slidenum">
              <a:rPr lang="en-US" smtClean="0"/>
              <a:t>4</a:t>
            </a:fld>
            <a:endParaRPr lang="en-US" dirty="0"/>
          </a:p>
        </p:txBody>
      </p:sp>
    </p:spTree>
    <p:extLst>
      <p:ext uri="{BB962C8B-B14F-4D97-AF65-F5344CB8AC3E}">
        <p14:creationId xmlns:p14="http://schemas.microsoft.com/office/powerpoint/2010/main" val="1514829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4605-E099-DCAF-1F80-6F47A5F9FD21}"/>
              </a:ext>
            </a:extLst>
          </p:cNvPr>
          <p:cNvSpPr>
            <a:spLocks noGrp="1"/>
          </p:cNvSpPr>
          <p:nvPr>
            <p:ph type="title"/>
          </p:nvPr>
        </p:nvSpPr>
        <p:spPr>
          <a:xfrm>
            <a:off x="565150" y="1651000"/>
            <a:ext cx="7639050" cy="1778000"/>
          </a:xfrm>
        </p:spPr>
        <p:txBody>
          <a:bodyPr>
            <a:noAutofit/>
          </a:bodyPr>
          <a:lstStyle/>
          <a:p>
            <a:r>
              <a:rPr lang="en-GB" b="0" i="0" u="none" strike="noStrike" dirty="0">
                <a:solidFill>
                  <a:srgbClr val="D1D5DB"/>
                </a:solidFill>
                <a:effectLst/>
                <a:latin typeface="ACADEMY ENGRAVED LET PLAIN:1.0" panose="02000000000000000000" pitchFamily="2" charset="0"/>
              </a:rPr>
              <a:t>Here are some best practices to follow when using asyncio</a:t>
            </a:r>
            <a:endParaRPr lang="en-TR" dirty="0">
              <a:latin typeface="ACADEMY ENGRAVED LET PLAIN:1.0" panose="02000000000000000000" pitchFamily="2" charset="0"/>
            </a:endParaRPr>
          </a:p>
        </p:txBody>
      </p:sp>
      <p:sp>
        <p:nvSpPr>
          <p:cNvPr id="3" name="Slide Number Placeholder 2">
            <a:extLst>
              <a:ext uri="{FF2B5EF4-FFF2-40B4-BE49-F238E27FC236}">
                <a16:creationId xmlns:a16="http://schemas.microsoft.com/office/drawing/2014/main" id="{7210EF9C-7B2D-35F9-6622-7D9424090594}"/>
              </a:ext>
            </a:extLst>
          </p:cNvPr>
          <p:cNvSpPr>
            <a:spLocks noGrp="1"/>
          </p:cNvSpPr>
          <p:nvPr>
            <p:ph type="sldNum" sz="quarter" idx="12"/>
          </p:nvPr>
        </p:nvSpPr>
        <p:spPr/>
        <p:txBody>
          <a:bodyPr/>
          <a:lstStyle/>
          <a:p>
            <a:fld id="{49ABCAEC-7D34-E549-A96E-FCEDAADBE4B0}" type="slidenum">
              <a:rPr lang="en-US" smtClean="0"/>
              <a:t>40</a:t>
            </a:fld>
            <a:endParaRPr lang="en-US"/>
          </a:p>
        </p:txBody>
      </p:sp>
    </p:spTree>
    <p:extLst>
      <p:ext uri="{BB962C8B-B14F-4D97-AF65-F5344CB8AC3E}">
        <p14:creationId xmlns:p14="http://schemas.microsoft.com/office/powerpoint/2010/main" val="4034983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1FC-EFAF-B2F9-3229-515AA1C5790B}"/>
              </a:ext>
            </a:extLst>
          </p:cNvPr>
          <p:cNvSpPr>
            <a:spLocks noGrp="1"/>
          </p:cNvSpPr>
          <p:nvPr>
            <p:ph type="title"/>
          </p:nvPr>
        </p:nvSpPr>
        <p:spPr>
          <a:xfrm>
            <a:off x="565150" y="770890"/>
            <a:ext cx="7994650" cy="1268984"/>
          </a:xfrm>
        </p:spPr>
        <p:txBody>
          <a:bodyPr>
            <a:normAutofit fontScale="90000"/>
          </a:bodyPr>
          <a:lstStyle/>
          <a:p>
            <a:r>
              <a:rPr lang="en-GB" b="0" i="0" u="none" strike="noStrike" dirty="0">
                <a:solidFill>
                  <a:srgbClr val="D1D5DB"/>
                </a:solidFill>
                <a:effectLst/>
                <a:latin typeface="ACADEMY ENGRAVED LET PLAIN:1.0" panose="02000000000000000000" pitchFamily="2" charset="0"/>
              </a:rPr>
              <a:t>Use asyncio only when it makes sense:</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E7A92EE5-B9E4-6CEF-A856-A61C7758B0C2}"/>
              </a:ext>
            </a:extLst>
          </p:cNvPr>
          <p:cNvSpPr>
            <a:spLocks noGrp="1"/>
          </p:cNvSpPr>
          <p:nvPr>
            <p:ph idx="1"/>
          </p:nvPr>
        </p:nvSpPr>
        <p:spPr>
          <a:xfrm>
            <a:off x="2012950" y="2667000"/>
            <a:ext cx="7335835" cy="3119628"/>
          </a:xfrm>
        </p:spPr>
        <p:txBody>
          <a:bodyPr/>
          <a:lstStyle/>
          <a:p>
            <a:r>
              <a:rPr lang="en-GB" b="0" i="0" u="none" strike="noStrike" dirty="0">
                <a:solidFill>
                  <a:srgbClr val="D1D5DB"/>
                </a:solidFill>
                <a:effectLst/>
                <a:latin typeface="Söhne"/>
              </a:rPr>
              <a:t>Asyncio is great for I/O-bound tasks, but it's not always the best choice for CPU-bound tasks.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If your code is spending most of its time doing CPU-intensive computations, asyncio might not provide much benefit.</a:t>
            </a:r>
          </a:p>
          <a:p>
            <a:endParaRPr lang="en-TR" dirty="0"/>
          </a:p>
        </p:txBody>
      </p:sp>
      <p:sp>
        <p:nvSpPr>
          <p:cNvPr id="4" name="Slide Number Placeholder 3">
            <a:extLst>
              <a:ext uri="{FF2B5EF4-FFF2-40B4-BE49-F238E27FC236}">
                <a16:creationId xmlns:a16="http://schemas.microsoft.com/office/drawing/2014/main" id="{B22BA914-92EA-1A09-665E-0DCDD5875F67}"/>
              </a:ext>
            </a:extLst>
          </p:cNvPr>
          <p:cNvSpPr>
            <a:spLocks noGrp="1"/>
          </p:cNvSpPr>
          <p:nvPr>
            <p:ph type="sldNum" sz="quarter" idx="12"/>
          </p:nvPr>
        </p:nvSpPr>
        <p:spPr/>
        <p:txBody>
          <a:bodyPr/>
          <a:lstStyle/>
          <a:p>
            <a:fld id="{49ABCAEC-7D34-E549-A96E-FCEDAADBE4B0}" type="slidenum">
              <a:rPr lang="en-US" smtClean="0"/>
              <a:t>41</a:t>
            </a:fld>
            <a:endParaRPr lang="en-US"/>
          </a:p>
        </p:txBody>
      </p:sp>
    </p:spTree>
    <p:extLst>
      <p:ext uri="{BB962C8B-B14F-4D97-AF65-F5344CB8AC3E}">
        <p14:creationId xmlns:p14="http://schemas.microsoft.com/office/powerpoint/2010/main" val="2662851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B24B-5B74-2E96-25AC-A614F687F8C7}"/>
              </a:ext>
            </a:extLst>
          </p:cNvPr>
          <p:cNvSpPr>
            <a:spLocks noGrp="1"/>
          </p:cNvSpPr>
          <p:nvPr>
            <p:ph type="title"/>
          </p:nvPr>
        </p:nvSpPr>
        <p:spPr/>
        <p:txBody>
          <a:bodyPr>
            <a:normAutofit fontScale="90000"/>
          </a:bodyPr>
          <a:lstStyle/>
          <a:p>
            <a:r>
              <a:rPr lang="en-GB" b="0" i="0" u="none" strike="noStrike" dirty="0">
                <a:solidFill>
                  <a:srgbClr val="D1D5DB"/>
                </a:solidFill>
                <a:effectLst/>
                <a:latin typeface="ACADEMY ENGRAVED LET PLAIN:1.0" panose="02000000000000000000" pitchFamily="2" charset="0"/>
              </a:rPr>
              <a:t>Use asyncio with compatible libraries: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D2F54D60-CD6A-6F64-F4C5-2CE8EBF87050}"/>
              </a:ext>
            </a:extLst>
          </p:cNvPr>
          <p:cNvSpPr>
            <a:spLocks noGrp="1"/>
          </p:cNvSpPr>
          <p:nvPr>
            <p:ph idx="1"/>
          </p:nvPr>
        </p:nvSpPr>
        <p:spPr>
          <a:xfrm>
            <a:off x="1784350" y="2565400"/>
            <a:ext cx="7335835" cy="3145028"/>
          </a:xfrm>
        </p:spPr>
        <p:txBody>
          <a:bodyPr/>
          <a:lstStyle/>
          <a:p>
            <a:r>
              <a:rPr lang="en-GB" b="0" i="0" u="none" strike="noStrike" dirty="0">
                <a:solidFill>
                  <a:srgbClr val="D1D5DB"/>
                </a:solidFill>
                <a:effectLst/>
                <a:latin typeface="Söhne"/>
              </a:rPr>
              <a:t>Asyncio is most effective when used with other async libraries that are built with asyncio in mind.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If you're using an async library that doesn't work with asyncio, you might need to use threads or processes instead.</a:t>
            </a:r>
          </a:p>
          <a:p>
            <a:endParaRPr lang="en-TR" dirty="0"/>
          </a:p>
        </p:txBody>
      </p:sp>
      <p:sp>
        <p:nvSpPr>
          <p:cNvPr id="4" name="Slide Number Placeholder 3">
            <a:extLst>
              <a:ext uri="{FF2B5EF4-FFF2-40B4-BE49-F238E27FC236}">
                <a16:creationId xmlns:a16="http://schemas.microsoft.com/office/drawing/2014/main" id="{3DA2A1EA-AB0C-33B7-3AE9-5031341C2590}"/>
              </a:ext>
            </a:extLst>
          </p:cNvPr>
          <p:cNvSpPr>
            <a:spLocks noGrp="1"/>
          </p:cNvSpPr>
          <p:nvPr>
            <p:ph type="sldNum" sz="quarter" idx="12"/>
          </p:nvPr>
        </p:nvSpPr>
        <p:spPr/>
        <p:txBody>
          <a:bodyPr/>
          <a:lstStyle/>
          <a:p>
            <a:fld id="{49ABCAEC-7D34-E549-A96E-FCEDAADBE4B0}" type="slidenum">
              <a:rPr lang="en-US" smtClean="0"/>
              <a:t>42</a:t>
            </a:fld>
            <a:endParaRPr lang="en-US"/>
          </a:p>
        </p:txBody>
      </p:sp>
    </p:spTree>
    <p:extLst>
      <p:ext uri="{BB962C8B-B14F-4D97-AF65-F5344CB8AC3E}">
        <p14:creationId xmlns:p14="http://schemas.microsoft.com/office/powerpoint/2010/main" val="4022056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7001-EC7A-9172-635F-EEC262AD47FA}"/>
              </a:ext>
            </a:extLst>
          </p:cNvPr>
          <p:cNvSpPr>
            <a:spLocks noGrp="1"/>
          </p:cNvSpPr>
          <p:nvPr>
            <p:ph type="title"/>
          </p:nvPr>
        </p:nvSpPr>
        <p:spPr>
          <a:xfrm>
            <a:off x="565150" y="770890"/>
            <a:ext cx="8274050" cy="1268984"/>
          </a:xfrm>
        </p:spPr>
        <p:txBody>
          <a:bodyPr>
            <a:normAutofit fontScale="90000"/>
          </a:bodyPr>
          <a:lstStyle/>
          <a:p>
            <a:r>
              <a:rPr lang="en-GB" b="0" i="0" u="none" strike="noStrike" dirty="0">
                <a:solidFill>
                  <a:srgbClr val="D1D5DB"/>
                </a:solidFill>
                <a:effectLst/>
                <a:latin typeface="ACADEMY ENGRAVED LET PLAIN:1.0" panose="02000000000000000000" pitchFamily="2" charset="0"/>
              </a:rPr>
              <a:t>Keep your coroutines short and non-blocking:</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149B663C-2CC8-DE3F-BE6C-3256F4FBBA6B}"/>
              </a:ext>
            </a:extLst>
          </p:cNvPr>
          <p:cNvSpPr>
            <a:spLocks noGrp="1"/>
          </p:cNvSpPr>
          <p:nvPr>
            <p:ph idx="1"/>
          </p:nvPr>
        </p:nvSpPr>
        <p:spPr>
          <a:xfrm>
            <a:off x="1987550" y="2644726"/>
            <a:ext cx="7335835" cy="3028872"/>
          </a:xfrm>
        </p:spPr>
        <p:txBody>
          <a:bodyPr/>
          <a:lstStyle/>
          <a:p>
            <a:r>
              <a:rPr lang="en-GB" b="0" i="0" u="none" strike="noStrike" dirty="0">
                <a:solidFill>
                  <a:srgbClr val="D1D5DB"/>
                </a:solidFill>
                <a:effectLst/>
                <a:latin typeface="Söhne"/>
              </a:rPr>
              <a:t>When writing coroutines, try to keep them as short as possible and avoid blocking operations whenever possible.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This helps to ensure that the event loop can switch between coroutines efficiently.</a:t>
            </a:r>
          </a:p>
          <a:p>
            <a:endParaRPr lang="en-TR" dirty="0"/>
          </a:p>
        </p:txBody>
      </p:sp>
      <p:sp>
        <p:nvSpPr>
          <p:cNvPr id="4" name="Slide Number Placeholder 3">
            <a:extLst>
              <a:ext uri="{FF2B5EF4-FFF2-40B4-BE49-F238E27FC236}">
                <a16:creationId xmlns:a16="http://schemas.microsoft.com/office/drawing/2014/main" id="{D566C894-6EEA-02C0-A2AD-EDBCF4C9B12D}"/>
              </a:ext>
            </a:extLst>
          </p:cNvPr>
          <p:cNvSpPr>
            <a:spLocks noGrp="1"/>
          </p:cNvSpPr>
          <p:nvPr>
            <p:ph type="sldNum" sz="quarter" idx="12"/>
          </p:nvPr>
        </p:nvSpPr>
        <p:spPr/>
        <p:txBody>
          <a:bodyPr/>
          <a:lstStyle/>
          <a:p>
            <a:fld id="{49ABCAEC-7D34-E549-A96E-FCEDAADBE4B0}" type="slidenum">
              <a:rPr lang="en-US" smtClean="0"/>
              <a:t>43</a:t>
            </a:fld>
            <a:endParaRPr lang="en-US"/>
          </a:p>
        </p:txBody>
      </p:sp>
    </p:spTree>
    <p:extLst>
      <p:ext uri="{BB962C8B-B14F-4D97-AF65-F5344CB8AC3E}">
        <p14:creationId xmlns:p14="http://schemas.microsoft.com/office/powerpoint/2010/main" val="3514988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06AE-E6AC-D505-5379-225B607E33CE}"/>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Use async/await syntax:</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1ED3B1F4-CBA9-A506-1C7B-748EC828FC8A}"/>
              </a:ext>
            </a:extLst>
          </p:cNvPr>
          <p:cNvSpPr>
            <a:spLocks noGrp="1"/>
          </p:cNvSpPr>
          <p:nvPr>
            <p:ph idx="1"/>
          </p:nvPr>
        </p:nvSpPr>
        <p:spPr>
          <a:xfrm>
            <a:off x="1911350" y="2617470"/>
            <a:ext cx="7335835" cy="2941828"/>
          </a:xfrm>
        </p:spPr>
        <p:txBody>
          <a:bodyPr/>
          <a:lstStyle/>
          <a:p>
            <a:r>
              <a:rPr lang="en-GB" b="0" i="0" u="none" strike="noStrike" dirty="0">
                <a:solidFill>
                  <a:srgbClr val="D1D5DB"/>
                </a:solidFill>
                <a:effectLst/>
                <a:latin typeface="Söhne"/>
              </a:rPr>
              <a:t>The async/await syntax introduced in Python 3.5 makes it much easier to write asyncio code.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Using this syntax can help make your code more readable and easier to maintain.</a:t>
            </a:r>
          </a:p>
          <a:p>
            <a:endParaRPr lang="en-TR" dirty="0"/>
          </a:p>
        </p:txBody>
      </p:sp>
      <p:sp>
        <p:nvSpPr>
          <p:cNvPr id="4" name="Slide Number Placeholder 3">
            <a:extLst>
              <a:ext uri="{FF2B5EF4-FFF2-40B4-BE49-F238E27FC236}">
                <a16:creationId xmlns:a16="http://schemas.microsoft.com/office/drawing/2014/main" id="{EFE98B7A-6612-0220-03B6-4FD6755BEA4F}"/>
              </a:ext>
            </a:extLst>
          </p:cNvPr>
          <p:cNvSpPr>
            <a:spLocks noGrp="1"/>
          </p:cNvSpPr>
          <p:nvPr>
            <p:ph type="sldNum" sz="quarter" idx="12"/>
          </p:nvPr>
        </p:nvSpPr>
        <p:spPr/>
        <p:txBody>
          <a:bodyPr/>
          <a:lstStyle/>
          <a:p>
            <a:fld id="{49ABCAEC-7D34-E549-A96E-FCEDAADBE4B0}" type="slidenum">
              <a:rPr lang="en-US" smtClean="0"/>
              <a:t>44</a:t>
            </a:fld>
            <a:endParaRPr lang="en-US"/>
          </a:p>
        </p:txBody>
      </p:sp>
    </p:spTree>
    <p:extLst>
      <p:ext uri="{BB962C8B-B14F-4D97-AF65-F5344CB8AC3E}">
        <p14:creationId xmlns:p14="http://schemas.microsoft.com/office/powerpoint/2010/main" val="3834465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1CE9-1973-7CFE-3716-970493D5D03D}"/>
              </a:ext>
            </a:extLst>
          </p:cNvPr>
          <p:cNvSpPr>
            <a:spLocks noGrp="1"/>
          </p:cNvSpPr>
          <p:nvPr>
            <p:ph type="title"/>
          </p:nvPr>
        </p:nvSpPr>
        <p:spPr/>
        <p:txBody>
          <a:bodyPr>
            <a:normAutofit fontScale="90000"/>
          </a:bodyPr>
          <a:lstStyle/>
          <a:p>
            <a:r>
              <a:rPr lang="en-GB" b="0" i="0" u="none" strike="noStrike" dirty="0">
                <a:solidFill>
                  <a:srgbClr val="D1D5DB"/>
                </a:solidFill>
                <a:effectLst/>
                <a:latin typeface="ACADEMY ENGRAVED LET PLAIN:1.0" panose="02000000000000000000" pitchFamily="2" charset="0"/>
              </a:rPr>
              <a:t>Use asyncio.sleep() instead of time.sleep():</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9035497E-C601-6095-281E-D6E1A9E7D442}"/>
              </a:ext>
            </a:extLst>
          </p:cNvPr>
          <p:cNvSpPr>
            <a:spLocks noGrp="1"/>
          </p:cNvSpPr>
          <p:nvPr>
            <p:ph idx="1"/>
          </p:nvPr>
        </p:nvSpPr>
        <p:spPr>
          <a:xfrm>
            <a:off x="2165350" y="3048000"/>
            <a:ext cx="7335835" cy="2562098"/>
          </a:xfrm>
        </p:spPr>
        <p:txBody>
          <a:bodyPr/>
          <a:lstStyle/>
          <a:p>
            <a:r>
              <a:rPr lang="en-GB" b="0" i="0" u="none" strike="noStrike" dirty="0">
                <a:solidFill>
                  <a:srgbClr val="D1D5DB"/>
                </a:solidFill>
                <a:effectLst/>
                <a:latin typeface="Söhne"/>
              </a:rPr>
              <a:t>If you need to introduce a delay in your code, use asyncio.sleep() instead of time.sleep(). </a:t>
            </a:r>
          </a:p>
          <a:p>
            <a:endParaRPr lang="en-GB" dirty="0">
              <a:solidFill>
                <a:srgbClr val="D1D5DB"/>
              </a:solidFill>
              <a:latin typeface="Söhne"/>
            </a:endParaRPr>
          </a:p>
          <a:p>
            <a:r>
              <a:rPr lang="en-GB" b="0" i="0" u="none" strike="noStrike" dirty="0">
                <a:solidFill>
                  <a:srgbClr val="D1D5DB"/>
                </a:solidFill>
                <a:effectLst/>
                <a:latin typeface="Söhne"/>
              </a:rPr>
              <a:t>This allows other coroutines to run while your coroutine is waiting.</a:t>
            </a:r>
          </a:p>
          <a:p>
            <a:endParaRPr lang="en-TR" dirty="0"/>
          </a:p>
        </p:txBody>
      </p:sp>
      <p:sp>
        <p:nvSpPr>
          <p:cNvPr id="4" name="Slide Number Placeholder 3">
            <a:extLst>
              <a:ext uri="{FF2B5EF4-FFF2-40B4-BE49-F238E27FC236}">
                <a16:creationId xmlns:a16="http://schemas.microsoft.com/office/drawing/2014/main" id="{A873E9BC-37F7-A39C-5AA6-BD3F56BEC45B}"/>
              </a:ext>
            </a:extLst>
          </p:cNvPr>
          <p:cNvSpPr>
            <a:spLocks noGrp="1"/>
          </p:cNvSpPr>
          <p:nvPr>
            <p:ph type="sldNum" sz="quarter" idx="12"/>
          </p:nvPr>
        </p:nvSpPr>
        <p:spPr/>
        <p:txBody>
          <a:bodyPr/>
          <a:lstStyle/>
          <a:p>
            <a:fld id="{49ABCAEC-7D34-E549-A96E-FCEDAADBE4B0}" type="slidenum">
              <a:rPr lang="en-US" smtClean="0"/>
              <a:t>45</a:t>
            </a:fld>
            <a:endParaRPr lang="en-US"/>
          </a:p>
        </p:txBody>
      </p:sp>
    </p:spTree>
    <p:extLst>
      <p:ext uri="{BB962C8B-B14F-4D97-AF65-F5344CB8AC3E}">
        <p14:creationId xmlns:p14="http://schemas.microsoft.com/office/powerpoint/2010/main" val="3329252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1BBB-A261-4135-EB4C-67654DBE2277}"/>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Avoid creating unnecessary tasks: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C73860CB-7A61-E6E7-65F0-6295EB3CA51B}"/>
              </a:ext>
            </a:extLst>
          </p:cNvPr>
          <p:cNvSpPr>
            <a:spLocks noGrp="1"/>
          </p:cNvSpPr>
          <p:nvPr>
            <p:ph idx="1"/>
          </p:nvPr>
        </p:nvSpPr>
        <p:spPr>
          <a:xfrm>
            <a:off x="1962150" y="2616200"/>
            <a:ext cx="7335835" cy="2738628"/>
          </a:xfrm>
        </p:spPr>
        <p:txBody>
          <a:bodyPr/>
          <a:lstStyle/>
          <a:p>
            <a:r>
              <a:rPr lang="en-GB" b="0" i="0" u="none" strike="noStrike" dirty="0">
                <a:solidFill>
                  <a:srgbClr val="D1D5DB"/>
                </a:solidFill>
                <a:effectLst/>
                <a:latin typeface="Söhne"/>
              </a:rPr>
              <a:t>Creating too many tasks can slow down the event loop and lead to decreased performance.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Make sure to only create tasks when necessary and keep the number of active tasks under control.</a:t>
            </a:r>
          </a:p>
          <a:p>
            <a:endParaRPr lang="en-TR" dirty="0"/>
          </a:p>
        </p:txBody>
      </p:sp>
      <p:sp>
        <p:nvSpPr>
          <p:cNvPr id="4" name="Slide Number Placeholder 3">
            <a:extLst>
              <a:ext uri="{FF2B5EF4-FFF2-40B4-BE49-F238E27FC236}">
                <a16:creationId xmlns:a16="http://schemas.microsoft.com/office/drawing/2014/main" id="{FB697A17-9E27-A595-A907-ECCA7B0B0EA8}"/>
              </a:ext>
            </a:extLst>
          </p:cNvPr>
          <p:cNvSpPr>
            <a:spLocks noGrp="1"/>
          </p:cNvSpPr>
          <p:nvPr>
            <p:ph type="sldNum" sz="quarter" idx="12"/>
          </p:nvPr>
        </p:nvSpPr>
        <p:spPr/>
        <p:txBody>
          <a:bodyPr/>
          <a:lstStyle/>
          <a:p>
            <a:fld id="{49ABCAEC-7D34-E549-A96E-FCEDAADBE4B0}" type="slidenum">
              <a:rPr lang="en-US" smtClean="0"/>
              <a:t>46</a:t>
            </a:fld>
            <a:endParaRPr lang="en-US"/>
          </a:p>
        </p:txBody>
      </p:sp>
    </p:spTree>
    <p:extLst>
      <p:ext uri="{BB962C8B-B14F-4D97-AF65-F5344CB8AC3E}">
        <p14:creationId xmlns:p14="http://schemas.microsoft.com/office/powerpoint/2010/main" val="144276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EC4F-2534-E5BE-6C2A-861C368AEE44}"/>
              </a:ext>
            </a:extLst>
          </p:cNvPr>
          <p:cNvSpPr>
            <a:spLocks noGrp="1"/>
          </p:cNvSpPr>
          <p:nvPr>
            <p:ph type="title"/>
          </p:nvPr>
        </p:nvSpPr>
        <p:spPr/>
        <p:txBody>
          <a:bodyPr>
            <a:normAutofit fontScale="90000"/>
          </a:bodyPr>
          <a:lstStyle/>
          <a:p>
            <a:r>
              <a:rPr lang="en-GB" b="0" i="0" u="none" strike="noStrike" dirty="0">
                <a:solidFill>
                  <a:srgbClr val="D1D5DB"/>
                </a:solidFill>
                <a:effectLst/>
                <a:latin typeface="ACADEMY ENGRAVED LET PLAIN:1.0" panose="02000000000000000000" pitchFamily="2" charset="0"/>
              </a:rPr>
              <a:t>Use </a:t>
            </a:r>
            <a:r>
              <a:rPr lang="en-GB" b="0" i="0" u="none" strike="noStrike" dirty="0" err="1">
                <a:solidFill>
                  <a:srgbClr val="D1D5DB"/>
                </a:solidFill>
                <a:effectLst/>
                <a:latin typeface="ACADEMY ENGRAVED LET PLAIN:1.0" panose="02000000000000000000" pitchFamily="2" charset="0"/>
              </a:rPr>
              <a:t>asyncio.gather</a:t>
            </a:r>
            <a:r>
              <a:rPr lang="en-GB" b="0" i="0" u="none" strike="noStrike" dirty="0">
                <a:solidFill>
                  <a:srgbClr val="D1D5DB"/>
                </a:solidFill>
                <a:effectLst/>
                <a:latin typeface="ACADEMY ENGRAVED LET PLAIN:1.0" panose="02000000000000000000" pitchFamily="2" charset="0"/>
              </a:rPr>
              <a:t>() to run multiple coroutines concurrently:</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BF547DD5-F81D-2A1E-5DA8-976EF84AEDD1}"/>
              </a:ext>
            </a:extLst>
          </p:cNvPr>
          <p:cNvSpPr>
            <a:spLocks noGrp="1"/>
          </p:cNvSpPr>
          <p:nvPr>
            <p:ph idx="1"/>
          </p:nvPr>
        </p:nvSpPr>
        <p:spPr>
          <a:xfrm>
            <a:off x="2190750" y="3073400"/>
            <a:ext cx="7335835" cy="2332228"/>
          </a:xfrm>
        </p:spPr>
        <p:txBody>
          <a:bodyPr/>
          <a:lstStyle/>
          <a:p>
            <a:r>
              <a:rPr lang="en-GB" b="0" i="0" u="none" strike="noStrike" dirty="0">
                <a:solidFill>
                  <a:srgbClr val="D1D5DB"/>
                </a:solidFill>
                <a:effectLst/>
                <a:latin typeface="Söhne"/>
              </a:rPr>
              <a:t>The </a:t>
            </a:r>
            <a:r>
              <a:rPr lang="en-GB" b="0" i="0" u="none" strike="noStrike" dirty="0" err="1">
                <a:solidFill>
                  <a:srgbClr val="D1D5DB"/>
                </a:solidFill>
                <a:effectLst/>
                <a:latin typeface="Söhne"/>
              </a:rPr>
              <a:t>asyncio.gather</a:t>
            </a:r>
            <a:r>
              <a:rPr lang="en-GB" b="0" i="0" u="none" strike="noStrike" dirty="0">
                <a:solidFill>
                  <a:srgbClr val="D1D5DB"/>
                </a:solidFill>
                <a:effectLst/>
                <a:latin typeface="Söhne"/>
              </a:rPr>
              <a:t>() function allows you to run multiple coroutines concurrently and wait for all of them to complete.</a:t>
            </a:r>
          </a:p>
          <a:p>
            <a:endParaRPr lang="en-TR" dirty="0"/>
          </a:p>
        </p:txBody>
      </p:sp>
      <p:sp>
        <p:nvSpPr>
          <p:cNvPr id="4" name="Slide Number Placeholder 3">
            <a:extLst>
              <a:ext uri="{FF2B5EF4-FFF2-40B4-BE49-F238E27FC236}">
                <a16:creationId xmlns:a16="http://schemas.microsoft.com/office/drawing/2014/main" id="{3B41FDD9-99E5-E93A-2712-CDFC8CBA1F1B}"/>
              </a:ext>
            </a:extLst>
          </p:cNvPr>
          <p:cNvSpPr>
            <a:spLocks noGrp="1"/>
          </p:cNvSpPr>
          <p:nvPr>
            <p:ph type="sldNum" sz="quarter" idx="12"/>
          </p:nvPr>
        </p:nvSpPr>
        <p:spPr/>
        <p:txBody>
          <a:bodyPr/>
          <a:lstStyle/>
          <a:p>
            <a:fld id="{49ABCAEC-7D34-E549-A96E-FCEDAADBE4B0}" type="slidenum">
              <a:rPr lang="en-US" smtClean="0"/>
              <a:t>47</a:t>
            </a:fld>
            <a:endParaRPr lang="en-US"/>
          </a:p>
        </p:txBody>
      </p:sp>
    </p:spTree>
    <p:extLst>
      <p:ext uri="{BB962C8B-B14F-4D97-AF65-F5344CB8AC3E}">
        <p14:creationId xmlns:p14="http://schemas.microsoft.com/office/powerpoint/2010/main" val="1341271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6290-5868-6F13-9860-F1EC76703248}"/>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Handle errors gracefully:</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8FC7DA12-97A5-FC23-5512-1B45745A2FC1}"/>
              </a:ext>
            </a:extLst>
          </p:cNvPr>
          <p:cNvSpPr>
            <a:spLocks noGrp="1"/>
          </p:cNvSpPr>
          <p:nvPr>
            <p:ph idx="1"/>
          </p:nvPr>
        </p:nvSpPr>
        <p:spPr>
          <a:xfrm>
            <a:off x="2139950" y="2166425"/>
            <a:ext cx="7335835" cy="3587261"/>
          </a:xfrm>
        </p:spPr>
        <p:txBody>
          <a:bodyPr>
            <a:normAutofit/>
          </a:bodyPr>
          <a:lstStyle/>
          <a:p>
            <a:r>
              <a:rPr lang="en-GB" b="0" i="0" u="none" strike="noStrike" dirty="0">
                <a:solidFill>
                  <a:srgbClr val="D1D5DB"/>
                </a:solidFill>
                <a:effectLst/>
                <a:latin typeface="Söhne"/>
              </a:rPr>
              <a:t>When using asyncio, it's important to handle errors gracefully. </a:t>
            </a:r>
          </a:p>
          <a:p>
            <a:endParaRPr lang="en-GB" dirty="0">
              <a:solidFill>
                <a:srgbClr val="D1D5DB"/>
              </a:solidFill>
              <a:latin typeface="Söhne"/>
            </a:endParaRPr>
          </a:p>
          <a:p>
            <a:endParaRPr lang="en-GB" b="0" i="0" u="none" strike="noStrike" dirty="0">
              <a:solidFill>
                <a:srgbClr val="D1D5DB"/>
              </a:solidFill>
              <a:effectLst/>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Make sure to catch and handle exceptions appropriately, and use the try/except/finally syntax to ensure that resources are cleaned up properly.</a:t>
            </a:r>
          </a:p>
          <a:p>
            <a:endParaRPr lang="en-TR" dirty="0"/>
          </a:p>
        </p:txBody>
      </p:sp>
      <p:sp>
        <p:nvSpPr>
          <p:cNvPr id="4" name="Slide Number Placeholder 3">
            <a:extLst>
              <a:ext uri="{FF2B5EF4-FFF2-40B4-BE49-F238E27FC236}">
                <a16:creationId xmlns:a16="http://schemas.microsoft.com/office/drawing/2014/main" id="{A2D2BC8C-CEF6-AAEE-7111-9FBFEAEF6ABD}"/>
              </a:ext>
            </a:extLst>
          </p:cNvPr>
          <p:cNvSpPr>
            <a:spLocks noGrp="1"/>
          </p:cNvSpPr>
          <p:nvPr>
            <p:ph type="sldNum" sz="quarter" idx="12"/>
          </p:nvPr>
        </p:nvSpPr>
        <p:spPr/>
        <p:txBody>
          <a:bodyPr/>
          <a:lstStyle/>
          <a:p>
            <a:fld id="{49ABCAEC-7D34-E549-A96E-FCEDAADBE4B0}" type="slidenum">
              <a:rPr lang="en-US" smtClean="0"/>
              <a:t>48</a:t>
            </a:fld>
            <a:endParaRPr lang="en-US"/>
          </a:p>
        </p:txBody>
      </p:sp>
    </p:spTree>
    <p:extLst>
      <p:ext uri="{BB962C8B-B14F-4D97-AF65-F5344CB8AC3E}">
        <p14:creationId xmlns:p14="http://schemas.microsoft.com/office/powerpoint/2010/main" val="220248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7482C-7FD2-A56C-56DD-9D037B9D9DAD}"/>
              </a:ext>
            </a:extLst>
          </p:cNvPr>
          <p:cNvSpPr>
            <a:spLocks noGrp="1"/>
          </p:cNvSpPr>
          <p:nvPr>
            <p:ph idx="1"/>
          </p:nvPr>
        </p:nvSpPr>
        <p:spPr>
          <a:xfrm>
            <a:off x="362978" y="2312416"/>
            <a:ext cx="8884208" cy="3601212"/>
          </a:xfrm>
        </p:spPr>
        <p:txBody>
          <a:bodyPr>
            <a:normAutofit/>
          </a:bodyPr>
          <a:lstStyle/>
          <a:p>
            <a:r>
              <a:rPr lang="en-GB" sz="3200" b="0" i="0" u="none" strike="noStrike" dirty="0">
                <a:solidFill>
                  <a:srgbClr val="D1D5DB"/>
                </a:solidFill>
                <a:effectLst/>
                <a:latin typeface="ACADEMY ENGRAVED LET PLAIN:1.0" panose="02000000000000000000" pitchFamily="2" charset="0"/>
              </a:rPr>
              <a:t>By following these best practices, you can write efficient and maintainable asyncio code that takes advantage of the benefits of asynchronous programming.</a:t>
            </a:r>
            <a:endParaRPr lang="en-TR" sz="3200" dirty="0">
              <a:latin typeface="ACADEMY ENGRAVED LET PLAIN:1.0" panose="02000000000000000000" pitchFamily="2" charset="0"/>
            </a:endParaRPr>
          </a:p>
        </p:txBody>
      </p:sp>
      <p:sp>
        <p:nvSpPr>
          <p:cNvPr id="2" name="Slide Number Placeholder 1">
            <a:extLst>
              <a:ext uri="{FF2B5EF4-FFF2-40B4-BE49-F238E27FC236}">
                <a16:creationId xmlns:a16="http://schemas.microsoft.com/office/drawing/2014/main" id="{47E80B9A-3549-6479-F9B6-2CF45C832411}"/>
              </a:ext>
            </a:extLst>
          </p:cNvPr>
          <p:cNvSpPr>
            <a:spLocks noGrp="1"/>
          </p:cNvSpPr>
          <p:nvPr>
            <p:ph type="sldNum" sz="quarter" idx="12"/>
          </p:nvPr>
        </p:nvSpPr>
        <p:spPr/>
        <p:txBody>
          <a:bodyPr/>
          <a:lstStyle/>
          <a:p>
            <a:fld id="{49ABCAEC-7D34-E549-A96E-FCEDAADBE4B0}" type="slidenum">
              <a:rPr lang="en-US" smtClean="0"/>
              <a:t>49</a:t>
            </a:fld>
            <a:endParaRPr lang="en-US"/>
          </a:p>
        </p:txBody>
      </p:sp>
    </p:spTree>
    <p:extLst>
      <p:ext uri="{BB962C8B-B14F-4D97-AF65-F5344CB8AC3E}">
        <p14:creationId xmlns:p14="http://schemas.microsoft.com/office/powerpoint/2010/main" val="65801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685072-7D33-41A4-E334-DEADD012DC1B}"/>
              </a:ext>
            </a:extLst>
          </p:cNvPr>
          <p:cNvSpPr>
            <a:spLocks noGrp="1"/>
          </p:cNvSpPr>
          <p:nvPr>
            <p:ph idx="1"/>
          </p:nvPr>
        </p:nvSpPr>
        <p:spPr>
          <a:xfrm>
            <a:off x="353642" y="490693"/>
            <a:ext cx="8863564" cy="980756"/>
          </a:xfrm>
        </p:spPr>
        <p:txBody>
          <a:bodyPr>
            <a:normAutofit fontScale="92500" lnSpcReduction="20000"/>
          </a:bodyPr>
          <a:lstStyle/>
          <a:p>
            <a:r>
              <a:rPr lang="en-GB" dirty="0">
                <a:solidFill>
                  <a:schemeClr val="bg1">
                    <a:lumMod val="85000"/>
                  </a:schemeClr>
                </a:solidFill>
              </a:rPr>
              <a:t>In this presentation, I'll explore the basics of asyncio and how it can be used to write efficient and scalable asynchronous code in Python.</a:t>
            </a:r>
            <a:endParaRPr lang="en-TR" dirty="0">
              <a:solidFill>
                <a:schemeClr val="bg1">
                  <a:lumMod val="85000"/>
                </a:schemeClr>
              </a:solidFill>
            </a:endParaRPr>
          </a:p>
        </p:txBody>
      </p:sp>
      <p:pic>
        <p:nvPicPr>
          <p:cNvPr id="1026" name="Picture 2">
            <a:extLst>
              <a:ext uri="{FF2B5EF4-FFF2-40B4-BE49-F238E27FC236}">
                <a16:creationId xmlns:a16="http://schemas.microsoft.com/office/drawing/2014/main" id="{F0068EBF-1F14-85FA-1659-E3778EB98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019" y="1282728"/>
            <a:ext cx="7674668" cy="46854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81DD8E8-F38D-9701-4109-933DE0970EBC}"/>
              </a:ext>
            </a:extLst>
          </p:cNvPr>
          <p:cNvSpPr>
            <a:spLocks noGrp="1"/>
          </p:cNvSpPr>
          <p:nvPr>
            <p:ph type="sldNum" sz="quarter" idx="12"/>
          </p:nvPr>
        </p:nvSpPr>
        <p:spPr/>
        <p:txBody>
          <a:bodyPr/>
          <a:lstStyle/>
          <a:p>
            <a:fld id="{49ABCAEC-7D34-E549-A96E-FCEDAADBE4B0}" type="slidenum">
              <a:rPr lang="en-US" smtClean="0"/>
              <a:t>5</a:t>
            </a:fld>
            <a:endParaRPr lang="en-US"/>
          </a:p>
        </p:txBody>
      </p:sp>
    </p:spTree>
    <p:extLst>
      <p:ext uri="{BB962C8B-B14F-4D97-AF65-F5344CB8AC3E}">
        <p14:creationId xmlns:p14="http://schemas.microsoft.com/office/powerpoint/2010/main" val="2969834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D4978-3C5E-76FD-3379-F80547BC928F}"/>
              </a:ext>
            </a:extLst>
          </p:cNvPr>
          <p:cNvSpPr>
            <a:spLocks noGrp="1"/>
          </p:cNvSpPr>
          <p:nvPr>
            <p:ph idx="1"/>
          </p:nvPr>
        </p:nvSpPr>
        <p:spPr>
          <a:xfrm>
            <a:off x="235367" y="520505"/>
            <a:ext cx="7335835" cy="5514535"/>
          </a:xfrm>
        </p:spPr>
        <p:txBody>
          <a:bodyPr>
            <a:normAutofit/>
          </a:bodyPr>
          <a:lstStyle/>
          <a:p>
            <a:r>
              <a:rPr lang="en-GB" sz="2400" dirty="0">
                <a:solidFill>
                  <a:schemeClr val="bg1">
                    <a:lumMod val="85000"/>
                  </a:schemeClr>
                </a:solidFill>
              </a:rPr>
              <a:t>Asyncio is used as a foundation for multiple Python asynchronous frameworks that provide</a:t>
            </a:r>
          </a:p>
          <a:p>
            <a:endParaRPr lang="en-GB" dirty="0">
              <a:solidFill>
                <a:schemeClr val="bg1">
                  <a:lumMod val="85000"/>
                </a:schemeClr>
              </a:solidFill>
            </a:endParaRPr>
          </a:p>
          <a:p>
            <a:endParaRPr lang="en-GB" dirty="0">
              <a:solidFill>
                <a:schemeClr val="bg1">
                  <a:lumMod val="85000"/>
                </a:schemeClr>
              </a:solidFill>
            </a:endParaRPr>
          </a:p>
          <a:p>
            <a:r>
              <a:rPr lang="en-GB" dirty="0">
                <a:solidFill>
                  <a:schemeClr val="bg1">
                    <a:lumMod val="85000"/>
                  </a:schemeClr>
                </a:solidFill>
              </a:rPr>
              <a:t>M</a:t>
            </a:r>
            <a:r>
              <a:rPr lang="en-GB" sz="2400" dirty="0">
                <a:solidFill>
                  <a:schemeClr val="bg1">
                    <a:lumMod val="85000"/>
                  </a:schemeClr>
                </a:solidFill>
              </a:rPr>
              <a:t>ultiplexing I/O access over socket and other resources ,</a:t>
            </a:r>
          </a:p>
          <a:p>
            <a:r>
              <a:rPr lang="en-GB" sz="2400" dirty="0">
                <a:solidFill>
                  <a:schemeClr val="bg1">
                    <a:lumMod val="85000"/>
                  </a:schemeClr>
                </a:solidFill>
              </a:rPr>
              <a:t>high-performance network, </a:t>
            </a:r>
          </a:p>
          <a:p>
            <a:r>
              <a:rPr lang="en-GB" sz="2400" dirty="0">
                <a:solidFill>
                  <a:schemeClr val="bg1">
                    <a:lumMod val="85000"/>
                  </a:schemeClr>
                </a:solidFill>
              </a:rPr>
              <a:t>database connection libraries, </a:t>
            </a:r>
          </a:p>
          <a:p>
            <a:r>
              <a:rPr lang="en-GB" sz="2400" dirty="0">
                <a:solidFill>
                  <a:schemeClr val="bg1">
                    <a:lumMod val="85000"/>
                  </a:schemeClr>
                </a:solidFill>
              </a:rPr>
              <a:t>distributed task queues, </a:t>
            </a:r>
          </a:p>
          <a:p>
            <a:r>
              <a:rPr lang="en-GB" sz="2400" dirty="0">
                <a:solidFill>
                  <a:schemeClr val="bg1">
                    <a:lumMod val="85000"/>
                  </a:schemeClr>
                </a:solidFill>
              </a:rPr>
              <a:t>web-servers, </a:t>
            </a:r>
          </a:p>
          <a:p>
            <a:r>
              <a:rPr lang="en-GB" sz="2400" dirty="0">
                <a:solidFill>
                  <a:schemeClr val="bg1">
                    <a:lumMod val="85000"/>
                  </a:schemeClr>
                </a:solidFill>
              </a:rPr>
              <a:t>running network clients and servers,</a:t>
            </a:r>
          </a:p>
          <a:p>
            <a:r>
              <a:rPr lang="en-GB" dirty="0">
                <a:solidFill>
                  <a:schemeClr val="bg1">
                    <a:lumMod val="85000"/>
                  </a:schemeClr>
                </a:solidFill>
              </a:rPr>
              <a:t>etc.</a:t>
            </a:r>
            <a:endParaRPr lang="en-GB" sz="2400" dirty="0">
              <a:solidFill>
                <a:schemeClr val="bg1">
                  <a:lumMod val="85000"/>
                </a:schemeClr>
              </a:solidFill>
            </a:endParaRPr>
          </a:p>
        </p:txBody>
      </p:sp>
      <p:pic>
        <p:nvPicPr>
          <p:cNvPr id="6" name="Picture 5">
            <a:extLst>
              <a:ext uri="{FF2B5EF4-FFF2-40B4-BE49-F238E27FC236}">
                <a16:creationId xmlns:a16="http://schemas.microsoft.com/office/drawing/2014/main" id="{4193E3D0-1264-97AF-F39B-91D730208AFD}"/>
              </a:ext>
            </a:extLst>
          </p:cNvPr>
          <p:cNvPicPr>
            <a:picLocks noChangeAspect="1"/>
          </p:cNvPicPr>
          <p:nvPr/>
        </p:nvPicPr>
        <p:blipFill>
          <a:blip r:embed="rId2"/>
          <a:stretch>
            <a:fillRect/>
          </a:stretch>
        </p:blipFill>
        <p:spPr>
          <a:xfrm>
            <a:off x="6096000" y="3905667"/>
            <a:ext cx="5634647" cy="1973813"/>
          </a:xfrm>
          <a:prstGeom prst="rect">
            <a:avLst/>
          </a:prstGeom>
        </p:spPr>
      </p:pic>
      <p:sp>
        <p:nvSpPr>
          <p:cNvPr id="2" name="Slide Number Placeholder 1">
            <a:extLst>
              <a:ext uri="{FF2B5EF4-FFF2-40B4-BE49-F238E27FC236}">
                <a16:creationId xmlns:a16="http://schemas.microsoft.com/office/drawing/2014/main" id="{35E08F8E-8010-13FD-E72E-E3C4D838FDD9}"/>
              </a:ext>
            </a:extLst>
          </p:cNvPr>
          <p:cNvSpPr>
            <a:spLocks noGrp="1"/>
          </p:cNvSpPr>
          <p:nvPr>
            <p:ph type="sldNum" sz="quarter" idx="12"/>
          </p:nvPr>
        </p:nvSpPr>
        <p:spPr/>
        <p:txBody>
          <a:bodyPr/>
          <a:lstStyle/>
          <a:p>
            <a:fld id="{49ABCAEC-7D34-E549-A96E-FCEDAADBE4B0}" type="slidenum">
              <a:rPr lang="en-US" smtClean="0"/>
              <a:t>50</a:t>
            </a:fld>
            <a:endParaRPr lang="en-US"/>
          </a:p>
        </p:txBody>
      </p:sp>
    </p:spTree>
    <p:extLst>
      <p:ext uri="{BB962C8B-B14F-4D97-AF65-F5344CB8AC3E}">
        <p14:creationId xmlns:p14="http://schemas.microsoft.com/office/powerpoint/2010/main" val="63421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52D36F7-575E-DFAB-1889-FF57B628ABC9}"/>
              </a:ext>
            </a:extLst>
          </p:cNvPr>
          <p:cNvSpPr>
            <a:spLocks noGrp="1"/>
          </p:cNvSpPr>
          <p:nvPr>
            <p:ph type="title"/>
          </p:nvPr>
        </p:nvSpPr>
        <p:spPr>
          <a:xfrm>
            <a:off x="6700603" y="770890"/>
            <a:ext cx="4926237" cy="1268984"/>
          </a:xfrm>
        </p:spPr>
        <p:txBody>
          <a:bodyPr>
            <a:normAutofit/>
          </a:bodyPr>
          <a:lstStyle/>
          <a:p>
            <a:pPr>
              <a:lnSpc>
                <a:spcPct val="90000"/>
              </a:lnSpc>
            </a:pPr>
            <a:r>
              <a:rPr lang="en-GB" sz="3400" dirty="0">
                <a:solidFill>
                  <a:schemeClr val="bg1">
                    <a:lumMod val="85000"/>
                  </a:schemeClr>
                </a:solidFill>
                <a:latin typeface="ACADEMY ENGRAVED LET PLAIN:1.0" panose="02000000000000000000" pitchFamily="2" charset="0"/>
              </a:rPr>
              <a:t>What is the benefit of asyncio in Python?</a:t>
            </a:r>
            <a:endParaRPr lang="en-TR" sz="3400" dirty="0">
              <a:solidFill>
                <a:schemeClr val="bg1">
                  <a:lumMod val="85000"/>
                </a:schemeClr>
              </a:solidFill>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28985410-09C9-7EAB-7E29-057C60C8CC63}"/>
              </a:ext>
            </a:extLst>
          </p:cNvPr>
          <p:cNvSpPr>
            <a:spLocks noGrp="1"/>
          </p:cNvSpPr>
          <p:nvPr>
            <p:ph idx="1"/>
          </p:nvPr>
        </p:nvSpPr>
        <p:spPr>
          <a:xfrm>
            <a:off x="6925456" y="2245191"/>
            <a:ext cx="4701384" cy="3516037"/>
          </a:xfrm>
        </p:spPr>
        <p:txBody>
          <a:bodyPr>
            <a:normAutofit fontScale="85000" lnSpcReduction="20000"/>
          </a:bodyPr>
          <a:lstStyle/>
          <a:p>
            <a:r>
              <a:rPr lang="en-GB" dirty="0">
                <a:solidFill>
                  <a:schemeClr val="bg1">
                    <a:lumMod val="85000"/>
                  </a:schemeClr>
                </a:solidFill>
              </a:rPr>
              <a:t>Efficient and easy-to-use way of writing asynchronous code.</a:t>
            </a:r>
          </a:p>
          <a:p>
            <a:endParaRPr lang="en-GB" dirty="0">
              <a:solidFill>
                <a:schemeClr val="bg1">
                  <a:lumMod val="85000"/>
                </a:schemeClr>
              </a:solidFill>
            </a:endParaRPr>
          </a:p>
          <a:p>
            <a:r>
              <a:rPr lang="en-GB" dirty="0">
                <a:solidFill>
                  <a:schemeClr val="bg1">
                    <a:lumMod val="85000"/>
                  </a:schemeClr>
                </a:solidFill>
              </a:rPr>
              <a:t>Multiple tasks to be executed concurrently, without blocking the program's main thread. </a:t>
            </a:r>
          </a:p>
          <a:p>
            <a:endParaRPr lang="en-GB" dirty="0">
              <a:solidFill>
                <a:schemeClr val="bg1">
                  <a:lumMod val="85000"/>
                </a:schemeClr>
              </a:solidFill>
            </a:endParaRPr>
          </a:p>
          <a:p>
            <a:r>
              <a:rPr lang="en-GB" dirty="0">
                <a:solidFill>
                  <a:schemeClr val="bg1">
                    <a:lumMod val="85000"/>
                  </a:schemeClr>
                </a:solidFill>
              </a:rPr>
              <a:t>This can result in significant performance improvements, especially in the context of network programming and web applications.</a:t>
            </a:r>
            <a:endParaRPr lang="en-TR" dirty="0"/>
          </a:p>
        </p:txBody>
      </p:sp>
      <p:pic>
        <p:nvPicPr>
          <p:cNvPr id="5" name="Picture 4" descr="close up of man finger on stock market charts">
            <a:extLst>
              <a:ext uri="{FF2B5EF4-FFF2-40B4-BE49-F238E27FC236}">
                <a16:creationId xmlns:a16="http://schemas.microsoft.com/office/drawing/2014/main" id="{6B97A73F-EE33-78B7-18B7-7B5997E0BF21}"/>
              </a:ext>
            </a:extLst>
          </p:cNvPr>
          <p:cNvPicPr>
            <a:picLocks noChangeAspect="1"/>
          </p:cNvPicPr>
          <p:nvPr/>
        </p:nvPicPr>
        <p:blipFill rotWithShape="1">
          <a:blip r:embed="rId2"/>
          <a:srcRect l="4237" r="28339" b="-2"/>
          <a:stretch/>
        </p:blipFill>
        <p:spPr>
          <a:xfrm>
            <a:off x="21" y="1"/>
            <a:ext cx="6400780"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FDDB83B-4692-EF92-81C1-7F44EFB50C09}"/>
              </a:ext>
            </a:extLst>
          </p:cNvPr>
          <p:cNvSpPr>
            <a:spLocks noGrp="1"/>
          </p:cNvSpPr>
          <p:nvPr>
            <p:ph type="sldNum" sz="quarter" idx="12"/>
          </p:nvPr>
        </p:nvSpPr>
        <p:spPr>
          <a:xfrm>
            <a:off x="269729" y="6310313"/>
            <a:ext cx="813816" cy="365125"/>
          </a:xfrm>
        </p:spPr>
        <p:txBody>
          <a:bodyPr/>
          <a:lstStyle/>
          <a:p>
            <a:fld id="{49ABCAEC-7D34-E549-A96E-FCEDAADBE4B0}" type="slidenum">
              <a:rPr lang="en-US" smtClean="0"/>
              <a:t>51</a:t>
            </a:fld>
            <a:endParaRPr lang="en-US" dirty="0"/>
          </a:p>
        </p:txBody>
      </p:sp>
    </p:spTree>
    <p:extLst>
      <p:ext uri="{BB962C8B-B14F-4D97-AF65-F5344CB8AC3E}">
        <p14:creationId xmlns:p14="http://schemas.microsoft.com/office/powerpoint/2010/main" val="3851914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43000">
              <a:schemeClr val="bg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5F54F2-68C6-CCA8-430C-0AD20832B9E8}"/>
              </a:ext>
            </a:extLst>
          </p:cNvPr>
          <p:cNvSpPr>
            <a:spLocks noGrp="1"/>
          </p:cNvSpPr>
          <p:nvPr>
            <p:ph idx="1"/>
          </p:nvPr>
        </p:nvSpPr>
        <p:spPr>
          <a:xfrm>
            <a:off x="565150" y="562344"/>
            <a:ext cx="7596626" cy="5198884"/>
          </a:xfrm>
          <a:solidFill>
            <a:schemeClr val="bg2">
              <a:alpha val="0"/>
            </a:schemeClr>
          </a:solidFill>
        </p:spPr>
        <p:txBody>
          <a:bodyPr>
            <a:normAutofit/>
          </a:bodyPr>
          <a:lstStyle/>
          <a:p>
            <a:pPr>
              <a:lnSpc>
                <a:spcPct val="90000"/>
              </a:lnSpc>
            </a:pPr>
            <a:r>
              <a:rPr lang="en-GB" sz="1900" dirty="0"/>
              <a:t>With asyncio, developers can write code that is both concurrent and efficient, without the complexity and overhead of traditional multi-threading or multi-processing approaches. </a:t>
            </a:r>
          </a:p>
          <a:p>
            <a:pPr>
              <a:lnSpc>
                <a:spcPct val="90000"/>
              </a:lnSpc>
            </a:pPr>
            <a:endParaRPr lang="en-GB" sz="1900" dirty="0"/>
          </a:p>
          <a:p>
            <a:pPr>
              <a:lnSpc>
                <a:spcPct val="90000"/>
              </a:lnSpc>
            </a:pPr>
            <a:endParaRPr lang="en-GB" sz="1900" dirty="0"/>
          </a:p>
          <a:p>
            <a:pPr>
              <a:lnSpc>
                <a:spcPct val="90000"/>
              </a:lnSpc>
            </a:pPr>
            <a:endParaRPr lang="en-GB" sz="1900" dirty="0"/>
          </a:p>
          <a:p>
            <a:pPr>
              <a:lnSpc>
                <a:spcPct val="90000"/>
              </a:lnSpc>
            </a:pPr>
            <a:r>
              <a:rPr lang="en-GB" sz="1900" dirty="0"/>
              <a:t>Asyncio provides a set of tools for working with coroutines, which are lightweight and efficient units of execution that can be paused and resumed. </a:t>
            </a:r>
          </a:p>
          <a:p>
            <a:pPr>
              <a:lnSpc>
                <a:spcPct val="90000"/>
              </a:lnSpc>
            </a:pPr>
            <a:endParaRPr lang="en-GB" sz="1900" dirty="0"/>
          </a:p>
          <a:p>
            <a:pPr>
              <a:lnSpc>
                <a:spcPct val="90000"/>
              </a:lnSpc>
            </a:pPr>
            <a:endParaRPr lang="en-GB" sz="1900" dirty="0"/>
          </a:p>
          <a:p>
            <a:pPr>
              <a:lnSpc>
                <a:spcPct val="90000"/>
              </a:lnSpc>
            </a:pPr>
            <a:endParaRPr lang="en-GB" sz="1900" dirty="0"/>
          </a:p>
          <a:p>
            <a:pPr>
              <a:lnSpc>
                <a:spcPct val="90000"/>
              </a:lnSpc>
            </a:pPr>
            <a:r>
              <a:rPr lang="en-GB" sz="1900" dirty="0"/>
              <a:t>This allows for more fine-grained control over program execution, resulting in better performance and responsiveness.</a:t>
            </a:r>
          </a:p>
          <a:p>
            <a:pPr>
              <a:lnSpc>
                <a:spcPct val="90000"/>
              </a:lnSpc>
            </a:pPr>
            <a:endParaRPr lang="en-TR" sz="1900" dirty="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8D31D8CC-C85F-BE7D-6FE9-3EF85D1AE741}"/>
              </a:ext>
            </a:extLst>
          </p:cNvPr>
          <p:cNvSpPr>
            <a:spLocks noGrp="1"/>
          </p:cNvSpPr>
          <p:nvPr>
            <p:ph type="sldNum" sz="quarter" idx="12"/>
          </p:nvPr>
        </p:nvSpPr>
        <p:spPr/>
        <p:txBody>
          <a:bodyPr/>
          <a:lstStyle/>
          <a:p>
            <a:fld id="{49ABCAEC-7D34-E549-A96E-FCEDAADBE4B0}" type="slidenum">
              <a:rPr lang="en-US" smtClean="0"/>
              <a:t>52</a:t>
            </a:fld>
            <a:endParaRPr lang="en-US"/>
          </a:p>
        </p:txBody>
      </p:sp>
    </p:spTree>
    <p:extLst>
      <p:ext uri="{BB962C8B-B14F-4D97-AF65-F5344CB8AC3E}">
        <p14:creationId xmlns:p14="http://schemas.microsoft.com/office/powerpoint/2010/main" val="34879971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29CF29-3ED8-4696-5660-0B813B4A70A6}"/>
              </a:ext>
            </a:extLst>
          </p:cNvPr>
          <p:cNvSpPr>
            <a:spLocks noGrp="1"/>
          </p:cNvSpPr>
          <p:nvPr>
            <p:ph idx="1"/>
          </p:nvPr>
        </p:nvSpPr>
        <p:spPr>
          <a:xfrm>
            <a:off x="565151" y="562344"/>
            <a:ext cx="4574408" cy="5198884"/>
          </a:xfrm>
        </p:spPr>
        <p:txBody>
          <a:bodyPr>
            <a:normAutofit lnSpcReduction="10000"/>
          </a:bodyPr>
          <a:lstStyle/>
          <a:p>
            <a:pPr marL="0" indent="0">
              <a:lnSpc>
                <a:spcPct val="90000"/>
              </a:lnSpc>
              <a:buNone/>
            </a:pPr>
            <a:r>
              <a:rPr lang="en-GB" sz="2000" dirty="0">
                <a:solidFill>
                  <a:schemeClr val="bg2"/>
                </a:solidFill>
              </a:rPr>
              <a:t>Furthermore, asyncio provides a rich set of features and functionalities, such as:</a:t>
            </a:r>
          </a:p>
          <a:p>
            <a:pPr marL="0" indent="0">
              <a:lnSpc>
                <a:spcPct val="90000"/>
              </a:lnSpc>
              <a:buNone/>
            </a:pPr>
            <a:endParaRPr lang="en-GB" sz="2000" dirty="0">
              <a:solidFill>
                <a:schemeClr val="bg2"/>
              </a:solidFill>
            </a:endParaRPr>
          </a:p>
          <a:p>
            <a:pPr>
              <a:lnSpc>
                <a:spcPct val="90000"/>
              </a:lnSpc>
            </a:pPr>
            <a:r>
              <a:rPr lang="en-GB" sz="2000" dirty="0">
                <a:solidFill>
                  <a:schemeClr val="bg2"/>
                </a:solidFill>
              </a:rPr>
              <a:t> asynchronous networking, </a:t>
            </a:r>
          </a:p>
          <a:p>
            <a:pPr>
              <a:lnSpc>
                <a:spcPct val="90000"/>
              </a:lnSpc>
            </a:pPr>
            <a:r>
              <a:rPr lang="en-GB" sz="2000" dirty="0">
                <a:solidFill>
                  <a:schemeClr val="bg2"/>
                </a:solidFill>
              </a:rPr>
              <a:t>web scraping, </a:t>
            </a:r>
          </a:p>
          <a:p>
            <a:pPr>
              <a:lnSpc>
                <a:spcPct val="90000"/>
              </a:lnSpc>
            </a:pPr>
            <a:r>
              <a:rPr lang="en-GB" sz="2000" dirty="0">
                <a:solidFill>
                  <a:schemeClr val="bg2"/>
                </a:solidFill>
              </a:rPr>
              <a:t>concurrency, </a:t>
            </a:r>
          </a:p>
          <a:p>
            <a:pPr>
              <a:lnSpc>
                <a:spcPct val="90000"/>
              </a:lnSpc>
            </a:pPr>
            <a:r>
              <a:rPr lang="en-GB" sz="2000" dirty="0">
                <a:solidFill>
                  <a:schemeClr val="bg2"/>
                </a:solidFill>
              </a:rPr>
              <a:t>futures, </a:t>
            </a:r>
          </a:p>
          <a:p>
            <a:pPr>
              <a:lnSpc>
                <a:spcPct val="90000"/>
              </a:lnSpc>
            </a:pPr>
            <a:r>
              <a:rPr lang="en-GB" sz="2000" dirty="0">
                <a:solidFill>
                  <a:schemeClr val="bg2"/>
                </a:solidFill>
              </a:rPr>
              <a:t>queues,  </a:t>
            </a:r>
          </a:p>
          <a:p>
            <a:pPr>
              <a:lnSpc>
                <a:spcPct val="90000"/>
              </a:lnSpc>
            </a:pPr>
            <a:r>
              <a:rPr lang="en-GB" sz="2000" dirty="0">
                <a:solidFill>
                  <a:schemeClr val="bg2"/>
                </a:solidFill>
              </a:rPr>
              <a:t>subprocesses. </a:t>
            </a:r>
          </a:p>
          <a:p>
            <a:pPr marL="0" indent="0">
              <a:lnSpc>
                <a:spcPct val="90000"/>
              </a:lnSpc>
              <a:buNone/>
            </a:pPr>
            <a:endParaRPr lang="en-GB" sz="2000" dirty="0">
              <a:solidFill>
                <a:schemeClr val="bg2"/>
              </a:solidFill>
            </a:endParaRPr>
          </a:p>
          <a:p>
            <a:pPr marL="0" indent="0">
              <a:lnSpc>
                <a:spcPct val="90000"/>
              </a:lnSpc>
              <a:buNone/>
            </a:pPr>
            <a:r>
              <a:rPr lang="en-GB" sz="2000" dirty="0">
                <a:solidFill>
                  <a:schemeClr val="bg2"/>
                </a:solidFill>
              </a:rPr>
              <a:t>These tools allow developers to build complex and scalable applications that are optimized for performance and efficiency.</a:t>
            </a:r>
          </a:p>
          <a:p>
            <a:pPr>
              <a:lnSpc>
                <a:spcPct val="90000"/>
              </a:lnSpc>
            </a:pPr>
            <a:endParaRPr lang="en-TR" sz="2000" dirty="0"/>
          </a:p>
        </p:txBody>
      </p:sp>
      <p:cxnSp>
        <p:nvCxnSpPr>
          <p:cNvPr id="24" name="Straight Connector 2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igital financial graph">
            <a:extLst>
              <a:ext uri="{FF2B5EF4-FFF2-40B4-BE49-F238E27FC236}">
                <a16:creationId xmlns:a16="http://schemas.microsoft.com/office/drawing/2014/main" id="{27CF7764-DCC2-B9DA-F57C-C656650FBF93}"/>
              </a:ext>
            </a:extLst>
          </p:cNvPr>
          <p:cNvPicPr>
            <a:picLocks noChangeAspect="1"/>
          </p:cNvPicPr>
          <p:nvPr/>
        </p:nvPicPr>
        <p:blipFill rotWithShape="1">
          <a:blip r:embed="rId2"/>
          <a:srcRect l="29235" r="13948"/>
          <a:stretch/>
        </p:blipFill>
        <p:spPr>
          <a:xfrm>
            <a:off x="5264837" y="1"/>
            <a:ext cx="6927163" cy="6857999"/>
          </a:xfrm>
          <a:prstGeom prst="rect">
            <a:avLst/>
          </a:prstGeom>
        </p:spPr>
      </p:pic>
      <p:grpSp>
        <p:nvGrpSpPr>
          <p:cNvPr id="26" name="Group 25">
            <a:extLst>
              <a:ext uri="{FF2B5EF4-FFF2-40B4-BE49-F238E27FC236}">
                <a16:creationId xmlns:a16="http://schemas.microsoft.com/office/drawing/2014/main" id="{3FCE1FB7-7E83-C242-A5AD-4646FBE1C9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7" name="Freeform 40">
              <a:extLst>
                <a:ext uri="{FF2B5EF4-FFF2-40B4-BE49-F238E27FC236}">
                  <a16:creationId xmlns:a16="http://schemas.microsoft.com/office/drawing/2014/main" id="{B8D18D83-C725-D745-B62E-4CDC73E31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1">
              <a:extLst>
                <a:ext uri="{FF2B5EF4-FFF2-40B4-BE49-F238E27FC236}">
                  <a16:creationId xmlns:a16="http://schemas.microsoft.com/office/drawing/2014/main" id="{964C4E64-7EB1-3840-94A1-073533B6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42">
              <a:extLst>
                <a:ext uri="{FF2B5EF4-FFF2-40B4-BE49-F238E27FC236}">
                  <a16:creationId xmlns:a16="http://schemas.microsoft.com/office/drawing/2014/main" id="{58747916-12E7-2A44-90AC-868676B61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3">
              <a:extLst>
                <a:ext uri="{FF2B5EF4-FFF2-40B4-BE49-F238E27FC236}">
                  <a16:creationId xmlns:a16="http://schemas.microsoft.com/office/drawing/2014/main" id="{C62734AC-B154-604F-A35D-C78CF94F7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4">
              <a:extLst>
                <a:ext uri="{FF2B5EF4-FFF2-40B4-BE49-F238E27FC236}">
                  <a16:creationId xmlns:a16="http://schemas.microsoft.com/office/drawing/2014/main" id="{AE04421A-F546-4046-8F52-CAE8232AC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45">
              <a:extLst>
                <a:ext uri="{FF2B5EF4-FFF2-40B4-BE49-F238E27FC236}">
                  <a16:creationId xmlns:a16="http://schemas.microsoft.com/office/drawing/2014/main" id="{49F9C907-348C-4142-AB27-429B47D2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6">
              <a:extLst>
                <a:ext uri="{FF2B5EF4-FFF2-40B4-BE49-F238E27FC236}">
                  <a16:creationId xmlns:a16="http://schemas.microsoft.com/office/drawing/2014/main" id="{82917C11-77C6-A84B-A805-16EEAFB7A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7B412B47-D693-C199-3A1E-F2EDBAA0EDD7}"/>
              </a:ext>
            </a:extLst>
          </p:cNvPr>
          <p:cNvSpPr>
            <a:spLocks noGrp="1"/>
          </p:cNvSpPr>
          <p:nvPr>
            <p:ph type="sldNum" sz="quarter" idx="12"/>
          </p:nvPr>
        </p:nvSpPr>
        <p:spPr/>
        <p:txBody>
          <a:bodyPr/>
          <a:lstStyle/>
          <a:p>
            <a:fld id="{49ABCAEC-7D34-E549-A96E-FCEDAADBE4B0}" type="slidenum">
              <a:rPr lang="en-US" smtClean="0"/>
              <a:t>53</a:t>
            </a:fld>
            <a:endParaRPr lang="en-US"/>
          </a:p>
        </p:txBody>
      </p:sp>
    </p:spTree>
    <p:extLst>
      <p:ext uri="{BB962C8B-B14F-4D97-AF65-F5344CB8AC3E}">
        <p14:creationId xmlns:p14="http://schemas.microsoft.com/office/powerpoint/2010/main" val="212116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EC61-1CD2-11D4-C616-96E23430D6F2}"/>
              </a:ext>
            </a:extLst>
          </p:cNvPr>
          <p:cNvSpPr>
            <a:spLocks noGrp="1"/>
          </p:cNvSpPr>
          <p:nvPr>
            <p:ph type="title"/>
          </p:nvPr>
        </p:nvSpPr>
        <p:spPr>
          <a:xfrm>
            <a:off x="160416" y="462280"/>
            <a:ext cx="9508240" cy="1268984"/>
          </a:xfrm>
        </p:spPr>
        <p:txBody>
          <a:bodyPr>
            <a:normAutofit fontScale="90000"/>
          </a:bodyPr>
          <a:lstStyle/>
          <a:p>
            <a:r>
              <a:rPr lang="en-GB" dirty="0">
                <a:solidFill>
                  <a:schemeClr val="bg2"/>
                </a:solidFill>
              </a:rPr>
              <a:t>In summary, the benefits of asyncio in Python include:</a:t>
            </a:r>
            <a:endParaRPr lang="en-TR" dirty="0">
              <a:solidFill>
                <a:schemeClr val="bg2"/>
              </a:solidFill>
            </a:endParaRPr>
          </a:p>
        </p:txBody>
      </p:sp>
      <p:sp>
        <p:nvSpPr>
          <p:cNvPr id="3" name="Content Placeholder 2">
            <a:extLst>
              <a:ext uri="{FF2B5EF4-FFF2-40B4-BE49-F238E27FC236}">
                <a16:creationId xmlns:a16="http://schemas.microsoft.com/office/drawing/2014/main" id="{A3FC3A2F-3D40-67AA-D268-D50366440ADF}"/>
              </a:ext>
            </a:extLst>
          </p:cNvPr>
          <p:cNvSpPr>
            <a:spLocks noGrp="1"/>
          </p:cNvSpPr>
          <p:nvPr>
            <p:ph idx="1"/>
          </p:nvPr>
        </p:nvSpPr>
        <p:spPr>
          <a:xfrm>
            <a:off x="2723734" y="1912883"/>
            <a:ext cx="7335835" cy="4183116"/>
          </a:xfrm>
        </p:spPr>
        <p:txBody>
          <a:bodyPr>
            <a:normAutofit fontScale="92500" lnSpcReduction="10000"/>
          </a:bodyPr>
          <a:lstStyle/>
          <a:p>
            <a:r>
              <a:rPr lang="en-GB" dirty="0">
                <a:solidFill>
                  <a:schemeClr val="bg2"/>
                </a:solidFill>
              </a:rPr>
              <a:t>Efficient and easy-to-use asynchronous programming</a:t>
            </a:r>
          </a:p>
          <a:p>
            <a:endParaRPr lang="en-GB" dirty="0">
              <a:solidFill>
                <a:schemeClr val="bg2"/>
              </a:solidFill>
            </a:endParaRPr>
          </a:p>
          <a:p>
            <a:r>
              <a:rPr lang="en-GB" dirty="0">
                <a:solidFill>
                  <a:schemeClr val="bg2"/>
                </a:solidFill>
              </a:rPr>
              <a:t>Significant performance improvements, especially in network programming and web applications</a:t>
            </a:r>
          </a:p>
          <a:p>
            <a:endParaRPr lang="en-GB" dirty="0">
              <a:solidFill>
                <a:schemeClr val="bg2"/>
              </a:solidFill>
            </a:endParaRPr>
          </a:p>
          <a:p>
            <a:r>
              <a:rPr lang="en-GB" dirty="0">
                <a:solidFill>
                  <a:schemeClr val="bg2"/>
                </a:solidFill>
              </a:rPr>
              <a:t>Lightweight and efficient coroutines for more fine-grained control over program execution</a:t>
            </a:r>
          </a:p>
          <a:p>
            <a:endParaRPr lang="en-GB" dirty="0">
              <a:solidFill>
                <a:schemeClr val="bg2"/>
              </a:solidFill>
            </a:endParaRPr>
          </a:p>
          <a:p>
            <a:r>
              <a:rPr lang="en-GB" dirty="0">
                <a:solidFill>
                  <a:schemeClr val="bg2"/>
                </a:solidFill>
              </a:rPr>
              <a:t>Rich set of features and functionalities for building complex and scalable applications.</a:t>
            </a:r>
          </a:p>
        </p:txBody>
      </p:sp>
      <p:sp>
        <p:nvSpPr>
          <p:cNvPr id="4" name="Slide Number Placeholder 3">
            <a:extLst>
              <a:ext uri="{FF2B5EF4-FFF2-40B4-BE49-F238E27FC236}">
                <a16:creationId xmlns:a16="http://schemas.microsoft.com/office/drawing/2014/main" id="{4EB573E9-991B-F3AB-376B-499BDB1EC522}"/>
              </a:ext>
            </a:extLst>
          </p:cNvPr>
          <p:cNvSpPr>
            <a:spLocks noGrp="1"/>
          </p:cNvSpPr>
          <p:nvPr>
            <p:ph type="sldNum" sz="quarter" idx="12"/>
          </p:nvPr>
        </p:nvSpPr>
        <p:spPr/>
        <p:txBody>
          <a:bodyPr/>
          <a:lstStyle/>
          <a:p>
            <a:fld id="{49ABCAEC-7D34-E549-A96E-FCEDAADBE4B0}" type="slidenum">
              <a:rPr lang="en-US" smtClean="0"/>
              <a:t>54</a:t>
            </a:fld>
            <a:endParaRPr lang="en-US"/>
          </a:p>
        </p:txBody>
      </p:sp>
    </p:spTree>
    <p:extLst>
      <p:ext uri="{BB962C8B-B14F-4D97-AF65-F5344CB8AC3E}">
        <p14:creationId xmlns:p14="http://schemas.microsoft.com/office/powerpoint/2010/main" val="217189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2EC4-130C-CF07-653C-466FD48CFDDC}"/>
              </a:ext>
            </a:extLst>
          </p:cNvPr>
          <p:cNvSpPr>
            <a:spLocks noGrp="1"/>
          </p:cNvSpPr>
          <p:nvPr>
            <p:ph type="title"/>
          </p:nvPr>
        </p:nvSpPr>
        <p:spPr>
          <a:xfrm>
            <a:off x="365605" y="1427263"/>
            <a:ext cx="7335835" cy="818067"/>
          </a:xfrm>
        </p:spPr>
        <p:txBody>
          <a:bodyPr/>
          <a:lstStyle/>
          <a:p>
            <a:r>
              <a:rPr lang="en-TR" dirty="0">
                <a:solidFill>
                  <a:schemeClr val="bg2"/>
                </a:solidFill>
                <a:latin typeface="ACADEMY ENGRAVED LET PLAIN:1.0" panose="02000000000000000000" pitchFamily="2" charset="0"/>
              </a:rPr>
              <a:t>When to Use Asyncio</a:t>
            </a:r>
          </a:p>
        </p:txBody>
      </p:sp>
      <p:sp>
        <p:nvSpPr>
          <p:cNvPr id="3" name="Slide Number Placeholder 2">
            <a:extLst>
              <a:ext uri="{FF2B5EF4-FFF2-40B4-BE49-F238E27FC236}">
                <a16:creationId xmlns:a16="http://schemas.microsoft.com/office/drawing/2014/main" id="{27C63412-E2B4-F20F-6943-1B1D31B0D877}"/>
              </a:ext>
            </a:extLst>
          </p:cNvPr>
          <p:cNvSpPr>
            <a:spLocks noGrp="1"/>
          </p:cNvSpPr>
          <p:nvPr>
            <p:ph type="sldNum" sz="quarter" idx="12"/>
          </p:nvPr>
        </p:nvSpPr>
        <p:spPr/>
        <p:txBody>
          <a:bodyPr/>
          <a:lstStyle/>
          <a:p>
            <a:fld id="{49ABCAEC-7D34-E549-A96E-FCEDAADBE4B0}" type="slidenum">
              <a:rPr lang="en-US" smtClean="0"/>
              <a:t>55</a:t>
            </a:fld>
            <a:endParaRPr lang="en-US"/>
          </a:p>
        </p:txBody>
      </p:sp>
    </p:spTree>
    <p:extLst>
      <p:ext uri="{BB962C8B-B14F-4D97-AF65-F5344CB8AC3E}">
        <p14:creationId xmlns:p14="http://schemas.microsoft.com/office/powerpoint/2010/main" val="1871373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7051B-D44F-0F22-DF38-32D25075E2C2}"/>
              </a:ext>
            </a:extLst>
          </p:cNvPr>
          <p:cNvSpPr>
            <a:spLocks noGrp="1"/>
          </p:cNvSpPr>
          <p:nvPr>
            <p:ph idx="1"/>
          </p:nvPr>
        </p:nvSpPr>
        <p:spPr>
          <a:xfrm>
            <a:off x="565150" y="554635"/>
            <a:ext cx="8788712" cy="5531371"/>
          </a:xfrm>
        </p:spPr>
        <p:txBody>
          <a:bodyPr>
            <a:normAutofit/>
          </a:bodyPr>
          <a:lstStyle/>
          <a:p>
            <a:pPr marL="0" indent="0">
              <a:buNone/>
            </a:pPr>
            <a:r>
              <a:rPr lang="en-GB" b="0" i="0" u="none" strike="noStrike" dirty="0">
                <a:solidFill>
                  <a:srgbClr val="ECECF1"/>
                </a:solidFill>
                <a:effectLst/>
                <a:latin typeface="Söhne"/>
              </a:rPr>
              <a:t>There are seven possible reasons to use asyncio in a Python project. </a:t>
            </a:r>
          </a:p>
          <a:p>
            <a:pPr marL="0" indent="0">
              <a:buNone/>
            </a:pPr>
            <a:r>
              <a:rPr lang="en-GB" b="0" i="0" u="none" strike="noStrike" dirty="0">
                <a:solidFill>
                  <a:srgbClr val="ECECF1"/>
                </a:solidFill>
                <a:effectLst/>
                <a:latin typeface="Söhne"/>
              </a:rPr>
              <a:t>They are: </a:t>
            </a:r>
          </a:p>
          <a:p>
            <a:pPr marL="457200" lvl="1" indent="0">
              <a:buNone/>
            </a:pPr>
            <a:r>
              <a:rPr lang="en-GB" b="0" i="0" u="none" strike="noStrike" dirty="0">
                <a:solidFill>
                  <a:srgbClr val="ECECF1"/>
                </a:solidFill>
                <a:effectLst/>
                <a:latin typeface="Söhne"/>
              </a:rPr>
              <a:t>1- </a:t>
            </a:r>
            <a:r>
              <a:rPr lang="en-GB" dirty="0">
                <a:solidFill>
                  <a:srgbClr val="ECECF1"/>
                </a:solidFill>
                <a:latin typeface="Söhne"/>
              </a:rPr>
              <a:t>C</a:t>
            </a:r>
            <a:r>
              <a:rPr lang="en-GB" b="0" i="0" u="none" strike="noStrike" dirty="0">
                <a:solidFill>
                  <a:srgbClr val="ECECF1"/>
                </a:solidFill>
                <a:effectLst/>
                <a:latin typeface="Söhne"/>
              </a:rPr>
              <a:t>oroutines in your program.</a:t>
            </a:r>
          </a:p>
          <a:p>
            <a:pPr marL="914400" lvl="2" indent="0">
              <a:buNone/>
            </a:pPr>
            <a:r>
              <a:rPr lang="en-GB" b="0" i="0" u="none" strike="noStrike" dirty="0">
                <a:solidFill>
                  <a:srgbClr val="ECECF1"/>
                </a:solidFill>
                <a:effectLst/>
                <a:latin typeface="Söhne"/>
              </a:rPr>
              <a:t>a) Use coroutines as an alternative to threads and processes. </a:t>
            </a:r>
          </a:p>
          <a:p>
            <a:pPr marL="914400" lvl="2" indent="0">
              <a:buNone/>
            </a:pPr>
            <a:r>
              <a:rPr lang="en-GB" b="0" i="0" u="none" strike="noStrike" dirty="0">
                <a:solidFill>
                  <a:srgbClr val="ECECF1"/>
                </a:solidFill>
                <a:effectLst/>
                <a:latin typeface="Söhne"/>
              </a:rPr>
              <a:t>b) Achieve scalability offered by coroutines compared to threads. </a:t>
            </a:r>
          </a:p>
          <a:p>
            <a:pPr marL="457200" lvl="1" indent="0">
              <a:buNone/>
            </a:pPr>
            <a:r>
              <a:rPr lang="en-GB" b="0" i="0" u="none" strike="noStrike" dirty="0">
                <a:solidFill>
                  <a:srgbClr val="ECECF1"/>
                </a:solidFill>
                <a:effectLst/>
                <a:latin typeface="Söhne"/>
              </a:rPr>
              <a:t>2- </a:t>
            </a:r>
            <a:r>
              <a:rPr lang="en-GB" dirty="0">
                <a:solidFill>
                  <a:srgbClr val="ECECF1"/>
                </a:solidFill>
                <a:latin typeface="Söhne"/>
              </a:rPr>
              <a:t>T</a:t>
            </a:r>
            <a:r>
              <a:rPr lang="en-GB" b="0" i="0" u="none" strike="noStrike" dirty="0">
                <a:solidFill>
                  <a:srgbClr val="ECECF1"/>
                </a:solidFill>
                <a:effectLst/>
                <a:latin typeface="Söhne"/>
              </a:rPr>
              <a:t>he asynchronous programming paradigm. </a:t>
            </a:r>
          </a:p>
          <a:p>
            <a:pPr marL="457200" lvl="1" indent="0">
              <a:buNone/>
            </a:pPr>
            <a:r>
              <a:rPr lang="en-GB" b="0" i="0" u="none" strike="noStrike" dirty="0">
                <a:solidFill>
                  <a:srgbClr val="ECECF1"/>
                </a:solidFill>
                <a:effectLst/>
                <a:latin typeface="Söhne"/>
              </a:rPr>
              <a:t>3- </a:t>
            </a:r>
            <a:r>
              <a:rPr lang="en-GB" dirty="0">
                <a:solidFill>
                  <a:srgbClr val="ECECF1"/>
                </a:solidFill>
                <a:latin typeface="Söhne"/>
              </a:rPr>
              <a:t>N</a:t>
            </a:r>
            <a:r>
              <a:rPr lang="en-GB" b="0" i="0" u="none" strike="noStrike" dirty="0">
                <a:solidFill>
                  <a:srgbClr val="ECECF1"/>
                </a:solidFill>
                <a:effectLst/>
                <a:latin typeface="Söhne"/>
              </a:rPr>
              <a:t>on-blocking I/O. </a:t>
            </a:r>
          </a:p>
          <a:p>
            <a:pPr marL="457200" lvl="1" indent="0">
              <a:buNone/>
            </a:pPr>
            <a:r>
              <a:rPr lang="en-GB" dirty="0">
                <a:solidFill>
                  <a:srgbClr val="ECECF1"/>
                </a:solidFill>
                <a:latin typeface="Söhne"/>
              </a:rPr>
              <a:t>4- </a:t>
            </a:r>
            <a:r>
              <a:rPr lang="en-GB" b="0" i="0" u="none" strike="noStrike" dirty="0">
                <a:solidFill>
                  <a:srgbClr val="D1D5DB"/>
                </a:solidFill>
                <a:effectLst/>
                <a:latin typeface="Söhne"/>
              </a:rPr>
              <a:t>Network I/O</a:t>
            </a:r>
          </a:p>
          <a:p>
            <a:pPr marL="457200" lvl="1" indent="0">
              <a:buNone/>
            </a:pPr>
            <a:r>
              <a:rPr lang="en-GB" sz="2100" dirty="0">
                <a:solidFill>
                  <a:srgbClr val="ECECF1"/>
                </a:solidFill>
                <a:latin typeface="Söhne"/>
              </a:rPr>
              <a:t>5- CPU-bound tasks</a:t>
            </a:r>
          </a:p>
          <a:p>
            <a:pPr marL="457200" lvl="1" indent="0">
              <a:buNone/>
            </a:pPr>
            <a:r>
              <a:rPr lang="en-GB" sz="2100" dirty="0">
                <a:solidFill>
                  <a:srgbClr val="ECECF1"/>
                </a:solidFill>
                <a:latin typeface="Söhne"/>
              </a:rPr>
              <a:t>6- </a:t>
            </a:r>
            <a:r>
              <a:rPr lang="en-GB" sz="2000" b="0" i="0" u="none" strike="noStrike" dirty="0">
                <a:solidFill>
                  <a:srgbClr val="D1D5DB"/>
                </a:solidFill>
                <a:effectLst/>
                <a:latin typeface="Söhne"/>
              </a:rPr>
              <a:t>Parallelism</a:t>
            </a:r>
          </a:p>
          <a:p>
            <a:pPr marL="457200" lvl="1" indent="0">
              <a:buNone/>
            </a:pPr>
            <a:r>
              <a:rPr lang="en-GB" dirty="0">
                <a:solidFill>
                  <a:srgbClr val="D1D5DB"/>
                </a:solidFill>
                <a:latin typeface="Söhne"/>
              </a:rPr>
              <a:t>7- </a:t>
            </a:r>
            <a:r>
              <a:rPr lang="en-GB" sz="2000" b="0" i="0" u="none" strike="noStrike" dirty="0">
                <a:solidFill>
                  <a:srgbClr val="D1D5DB"/>
                </a:solidFill>
                <a:effectLst/>
                <a:latin typeface="Söhne"/>
              </a:rPr>
              <a:t>Event-driven applications</a:t>
            </a:r>
            <a:endParaRPr lang="en-GB" sz="2100" dirty="0">
              <a:solidFill>
                <a:srgbClr val="ECECF1"/>
              </a:solidFill>
              <a:latin typeface="Söhne"/>
            </a:endParaRPr>
          </a:p>
          <a:p>
            <a:endParaRPr lang="en-TR" dirty="0"/>
          </a:p>
        </p:txBody>
      </p:sp>
      <p:sp>
        <p:nvSpPr>
          <p:cNvPr id="2" name="Slide Number Placeholder 1">
            <a:extLst>
              <a:ext uri="{FF2B5EF4-FFF2-40B4-BE49-F238E27FC236}">
                <a16:creationId xmlns:a16="http://schemas.microsoft.com/office/drawing/2014/main" id="{74753130-4185-A0A4-F19D-067E3D3DA877}"/>
              </a:ext>
            </a:extLst>
          </p:cNvPr>
          <p:cNvSpPr>
            <a:spLocks noGrp="1"/>
          </p:cNvSpPr>
          <p:nvPr>
            <p:ph type="sldNum" sz="quarter" idx="12"/>
          </p:nvPr>
        </p:nvSpPr>
        <p:spPr/>
        <p:txBody>
          <a:bodyPr/>
          <a:lstStyle/>
          <a:p>
            <a:fld id="{49ABCAEC-7D34-E549-A96E-FCEDAADBE4B0}" type="slidenum">
              <a:rPr lang="en-US" smtClean="0"/>
              <a:t>56</a:t>
            </a:fld>
            <a:endParaRPr lang="en-US"/>
          </a:p>
        </p:txBody>
      </p:sp>
    </p:spTree>
    <p:extLst>
      <p:ext uri="{BB962C8B-B14F-4D97-AF65-F5344CB8AC3E}">
        <p14:creationId xmlns:p14="http://schemas.microsoft.com/office/powerpoint/2010/main" val="474954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25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C3DE-DAFF-020A-6A8A-EACE0E175A10}"/>
              </a:ext>
            </a:extLst>
          </p:cNvPr>
          <p:cNvSpPr>
            <a:spLocks noGrp="1"/>
          </p:cNvSpPr>
          <p:nvPr>
            <p:ph type="title"/>
          </p:nvPr>
        </p:nvSpPr>
        <p:spPr/>
        <p:txBody>
          <a:bodyPr/>
          <a:lstStyle/>
          <a:p>
            <a:r>
              <a:rPr lang="en-TR" b="0" dirty="0">
                <a:solidFill>
                  <a:schemeClr val="bg2"/>
                </a:solidFill>
                <a:latin typeface="ACADEMY ENGRAVED LET PLAIN:1.0" panose="02000000000000000000" pitchFamily="2" charset="0"/>
              </a:rPr>
              <a:t>Reason 1: To Use Coroutines</a:t>
            </a:r>
          </a:p>
        </p:txBody>
      </p:sp>
      <p:sp>
        <p:nvSpPr>
          <p:cNvPr id="3" name="Content Placeholder 2">
            <a:extLst>
              <a:ext uri="{FF2B5EF4-FFF2-40B4-BE49-F238E27FC236}">
                <a16:creationId xmlns:a16="http://schemas.microsoft.com/office/drawing/2014/main" id="{CF567C8F-0DE8-7379-E033-C45AEEA4D16C}"/>
              </a:ext>
            </a:extLst>
          </p:cNvPr>
          <p:cNvSpPr>
            <a:spLocks noGrp="1"/>
          </p:cNvSpPr>
          <p:nvPr>
            <p:ph idx="1"/>
          </p:nvPr>
        </p:nvSpPr>
        <p:spPr>
          <a:xfrm>
            <a:off x="565150" y="2160016"/>
            <a:ext cx="9455150" cy="3601212"/>
          </a:xfrm>
        </p:spPr>
        <p:txBody>
          <a:bodyPr>
            <a:normAutofit/>
          </a:bodyPr>
          <a:lstStyle/>
          <a:p>
            <a:r>
              <a:rPr lang="en-GB" b="0" i="0" u="none" strike="noStrike" dirty="0">
                <a:solidFill>
                  <a:srgbClr val="D1D5DB"/>
                </a:solidFill>
                <a:effectLst/>
                <a:latin typeface="Söhne"/>
              </a:rPr>
              <a:t>Coroutines are a type of subroutine that can be suspended and resumed, allowing them to cooperate by design and choose how and when to suspend their execution.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Compared to threads, coroutines are more lightweight, faster to start, and use less memory, making it possible to have a large number of seemingly simultaneous functions in a program. </a:t>
            </a:r>
          </a:p>
          <a:p>
            <a:endParaRPr lang="en-TR" dirty="0"/>
          </a:p>
        </p:txBody>
      </p:sp>
      <p:sp>
        <p:nvSpPr>
          <p:cNvPr id="4" name="Slide Number Placeholder 3">
            <a:extLst>
              <a:ext uri="{FF2B5EF4-FFF2-40B4-BE49-F238E27FC236}">
                <a16:creationId xmlns:a16="http://schemas.microsoft.com/office/drawing/2014/main" id="{CECD0A06-696F-9B17-2632-CA4249F74D1B}"/>
              </a:ext>
            </a:extLst>
          </p:cNvPr>
          <p:cNvSpPr>
            <a:spLocks noGrp="1"/>
          </p:cNvSpPr>
          <p:nvPr>
            <p:ph type="sldNum" sz="quarter" idx="12"/>
          </p:nvPr>
        </p:nvSpPr>
        <p:spPr/>
        <p:txBody>
          <a:bodyPr/>
          <a:lstStyle/>
          <a:p>
            <a:fld id="{49ABCAEC-7D34-E549-A96E-FCEDAADBE4B0}" type="slidenum">
              <a:rPr lang="en-US" smtClean="0"/>
              <a:t>57</a:t>
            </a:fld>
            <a:endParaRPr lang="en-US"/>
          </a:p>
        </p:txBody>
      </p:sp>
    </p:spTree>
    <p:extLst>
      <p:ext uri="{BB962C8B-B14F-4D97-AF65-F5344CB8AC3E}">
        <p14:creationId xmlns:p14="http://schemas.microsoft.com/office/powerpoint/2010/main" val="1643628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43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FA1E-2739-4C94-739F-82EC367FFBAC}"/>
              </a:ext>
            </a:extLst>
          </p:cNvPr>
          <p:cNvSpPr>
            <a:spLocks noGrp="1"/>
          </p:cNvSpPr>
          <p:nvPr>
            <p:ph idx="1"/>
          </p:nvPr>
        </p:nvSpPr>
        <p:spPr>
          <a:xfrm>
            <a:off x="565150" y="1645920"/>
            <a:ext cx="9788672" cy="4115308"/>
          </a:xfrm>
        </p:spPr>
        <p:txBody>
          <a:bodyPr/>
          <a:lstStyle/>
          <a:p>
            <a:r>
              <a:rPr lang="en-GB" b="0" i="0" u="none" strike="noStrike" dirty="0">
                <a:solidFill>
                  <a:srgbClr val="D1D5DB"/>
                </a:solidFill>
                <a:effectLst/>
                <a:latin typeface="Söhne"/>
              </a:rPr>
              <a:t>While coroutines are well-suited to non-blocking I/O tasks with subprocesses and sockets, they can also be used for blocking I/O and CPU-bound tasks in a simulated non-blocking manner. </a:t>
            </a:r>
          </a:p>
          <a:p>
            <a:endParaRPr lang="en-GB" dirty="0">
              <a:solidFill>
                <a:srgbClr val="D1D5DB"/>
              </a:solidFill>
              <a:latin typeface="Söhne"/>
            </a:endParaRP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Ultimately, the choice to use coroutines in a program can lead to an interesting and powerful approach to concurrency that is different from traditional thread-based and process-based concurrency.</a:t>
            </a:r>
            <a:endParaRPr lang="en-TR" dirty="0"/>
          </a:p>
          <a:p>
            <a:endParaRPr lang="en-TR" dirty="0"/>
          </a:p>
        </p:txBody>
      </p:sp>
      <p:sp>
        <p:nvSpPr>
          <p:cNvPr id="4" name="Slide Number Placeholder 3">
            <a:extLst>
              <a:ext uri="{FF2B5EF4-FFF2-40B4-BE49-F238E27FC236}">
                <a16:creationId xmlns:a16="http://schemas.microsoft.com/office/drawing/2014/main" id="{C2D45A08-49D4-86E3-9553-6BB3579C9BAB}"/>
              </a:ext>
            </a:extLst>
          </p:cNvPr>
          <p:cNvSpPr>
            <a:spLocks noGrp="1"/>
          </p:cNvSpPr>
          <p:nvPr>
            <p:ph type="sldNum" sz="quarter" idx="12"/>
          </p:nvPr>
        </p:nvSpPr>
        <p:spPr/>
        <p:txBody>
          <a:bodyPr/>
          <a:lstStyle/>
          <a:p>
            <a:fld id="{49ABCAEC-7D34-E549-A96E-FCEDAADBE4B0}" type="slidenum">
              <a:rPr lang="en-US" smtClean="0"/>
              <a:pPr/>
              <a:t>58</a:t>
            </a:fld>
            <a:endParaRPr lang="en-US" dirty="0"/>
          </a:p>
        </p:txBody>
      </p:sp>
    </p:spTree>
    <p:extLst>
      <p:ext uri="{BB962C8B-B14F-4D97-AF65-F5344CB8AC3E}">
        <p14:creationId xmlns:p14="http://schemas.microsoft.com/office/powerpoint/2010/main" val="3480080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C3DE-DAFF-020A-6A8A-EACE0E175A10}"/>
              </a:ext>
            </a:extLst>
          </p:cNvPr>
          <p:cNvSpPr>
            <a:spLocks noGrp="1"/>
          </p:cNvSpPr>
          <p:nvPr>
            <p:ph type="title"/>
          </p:nvPr>
        </p:nvSpPr>
        <p:spPr>
          <a:xfrm>
            <a:off x="235367" y="306195"/>
            <a:ext cx="9313368" cy="1268984"/>
          </a:xfrm>
        </p:spPr>
        <p:txBody>
          <a:bodyPr>
            <a:normAutofit fontScale="90000"/>
          </a:bodyPr>
          <a:lstStyle/>
          <a:p>
            <a:r>
              <a:rPr lang="en-TR" b="0" dirty="0">
                <a:solidFill>
                  <a:schemeClr val="bg2"/>
                </a:solidFill>
                <a:latin typeface="ACADEMY ENGRAVED LET PLAIN:1.0" panose="02000000000000000000" pitchFamily="2" charset="0"/>
              </a:rPr>
              <a:t>Reason 2: To Use Asynchronous Programming</a:t>
            </a:r>
            <a:br>
              <a:rPr lang="en-TR" b="0" dirty="0">
                <a:solidFill>
                  <a:schemeClr val="bg2"/>
                </a:solidFill>
                <a:latin typeface="ACADEMY ENGRAVED LET PLAIN:1.0" panose="02000000000000000000" pitchFamily="2" charset="0"/>
              </a:rPr>
            </a:br>
            <a:endParaRPr lang="en-TR" b="0" dirty="0">
              <a:solidFill>
                <a:schemeClr val="bg2"/>
              </a:solidFill>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CF567C8F-0DE8-7379-E033-C45AEEA4D16C}"/>
              </a:ext>
            </a:extLst>
          </p:cNvPr>
          <p:cNvSpPr>
            <a:spLocks noGrp="1"/>
          </p:cNvSpPr>
          <p:nvPr>
            <p:ph idx="1"/>
          </p:nvPr>
        </p:nvSpPr>
        <p:spPr>
          <a:xfrm>
            <a:off x="565150" y="1941342"/>
            <a:ext cx="9508240" cy="3819885"/>
          </a:xfrm>
        </p:spPr>
        <p:txBody>
          <a:bodyPr>
            <a:normAutofit/>
          </a:bodyPr>
          <a:lstStyle/>
          <a:p>
            <a:r>
              <a:rPr lang="en-GB" b="0" i="0" u="none" strike="noStrike" dirty="0">
                <a:solidFill>
                  <a:srgbClr val="D1D5DB"/>
                </a:solidFill>
                <a:effectLst/>
                <a:latin typeface="Söhne"/>
              </a:rPr>
              <a:t>Asynchronous programming refers to making requests and not blocking to wait for them to complete.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It allows for tasks to be performed later in the background while the program can perform other tasks. </a:t>
            </a:r>
            <a:endParaRPr lang="en-TR" dirty="0"/>
          </a:p>
        </p:txBody>
      </p:sp>
      <p:sp>
        <p:nvSpPr>
          <p:cNvPr id="4" name="Slide Number Placeholder 3">
            <a:extLst>
              <a:ext uri="{FF2B5EF4-FFF2-40B4-BE49-F238E27FC236}">
                <a16:creationId xmlns:a16="http://schemas.microsoft.com/office/drawing/2014/main" id="{D96B44AA-53F6-8D76-A3F1-D57E3558BF6C}"/>
              </a:ext>
            </a:extLst>
          </p:cNvPr>
          <p:cNvSpPr>
            <a:spLocks noGrp="1"/>
          </p:cNvSpPr>
          <p:nvPr>
            <p:ph type="sldNum" sz="quarter" idx="12"/>
          </p:nvPr>
        </p:nvSpPr>
        <p:spPr/>
        <p:txBody>
          <a:bodyPr/>
          <a:lstStyle/>
          <a:p>
            <a:fld id="{49ABCAEC-7D34-E549-A96E-FCEDAADBE4B0}" type="slidenum">
              <a:rPr lang="en-US" smtClean="0"/>
              <a:t>59</a:t>
            </a:fld>
            <a:endParaRPr lang="en-US"/>
          </a:p>
        </p:txBody>
      </p:sp>
    </p:spTree>
    <p:extLst>
      <p:ext uri="{BB962C8B-B14F-4D97-AF65-F5344CB8AC3E}">
        <p14:creationId xmlns:p14="http://schemas.microsoft.com/office/powerpoint/2010/main" val="3163505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B36-8908-0728-503C-9827DA1156DE}"/>
              </a:ext>
            </a:extLst>
          </p:cNvPr>
          <p:cNvSpPr>
            <a:spLocks noGrp="1"/>
          </p:cNvSpPr>
          <p:nvPr>
            <p:ph type="title"/>
          </p:nvPr>
        </p:nvSpPr>
        <p:spPr/>
        <p:txBody>
          <a:bodyPr/>
          <a:lstStyle/>
          <a:p>
            <a:r>
              <a:rPr lang="en-GB" b="1" i="0" u="none" strike="noStrike" dirty="0">
                <a:solidFill>
                  <a:schemeClr val="bg1">
                    <a:lumMod val="85000"/>
                  </a:schemeClr>
                </a:solidFill>
                <a:effectLst/>
                <a:latin typeface="ACADEMY ENGRAVED LET PLAIN:1.0" panose="02000000000000000000" pitchFamily="2" charset="0"/>
              </a:rPr>
              <a:t>What is asyncio? </a:t>
            </a:r>
            <a:endParaRPr lang="en-TR" dirty="0">
              <a:solidFill>
                <a:schemeClr val="bg1">
                  <a:lumMod val="85000"/>
                </a:schemeClr>
              </a:solidFill>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079A5CAA-2F51-465A-6D1A-4F76E1B0C565}"/>
              </a:ext>
            </a:extLst>
          </p:cNvPr>
          <p:cNvSpPr>
            <a:spLocks noGrp="1"/>
          </p:cNvSpPr>
          <p:nvPr>
            <p:ph idx="1"/>
          </p:nvPr>
        </p:nvSpPr>
        <p:spPr/>
        <p:txBody>
          <a:bodyPr>
            <a:normAutofit lnSpcReduction="10000"/>
          </a:bodyPr>
          <a:lstStyle/>
          <a:p>
            <a:pPr algn="l">
              <a:buFont typeface="Arial" panose="020B0604020202020204" pitchFamily="34" charset="0"/>
              <a:buChar char="•"/>
            </a:pPr>
            <a:r>
              <a:rPr lang="en-GB" b="0" i="0" u="none" strike="noStrike" dirty="0">
                <a:solidFill>
                  <a:srgbClr val="D1D5DB"/>
                </a:solidFill>
                <a:effectLst/>
                <a:latin typeface="Söhne"/>
              </a:rPr>
              <a:t>asyncio is a Python library that provides tools for writing asynchronous code.</a:t>
            </a:r>
          </a:p>
          <a:p>
            <a:pPr algn="l">
              <a:buFont typeface="Arial" panose="020B0604020202020204" pitchFamily="34" charset="0"/>
              <a:buChar char="•"/>
            </a:pPr>
            <a:r>
              <a:rPr lang="en-GB" b="0" i="0" u="none" strike="noStrike" dirty="0">
                <a:solidFill>
                  <a:srgbClr val="D1D5DB"/>
                </a:solidFill>
                <a:effectLst/>
                <a:latin typeface="Söhne"/>
              </a:rPr>
              <a:t>Asynchronous code allows multiple tasks to be executed concurrently, without blocking the program's main thread.</a:t>
            </a:r>
          </a:p>
          <a:p>
            <a:pPr algn="l">
              <a:buFont typeface="Arial" panose="020B0604020202020204" pitchFamily="34" charset="0"/>
              <a:buChar char="•"/>
            </a:pPr>
            <a:r>
              <a:rPr lang="en-GB" b="0" i="0" u="none" strike="noStrike" dirty="0">
                <a:solidFill>
                  <a:srgbClr val="D1D5DB"/>
                </a:solidFill>
                <a:effectLst/>
                <a:latin typeface="Söhne"/>
              </a:rPr>
              <a:t>This is achieved through the use of coroutines, which are functions that can be paused and resumed later.</a:t>
            </a:r>
          </a:p>
          <a:p>
            <a:pPr algn="l">
              <a:buFont typeface="Arial" panose="020B0604020202020204" pitchFamily="34" charset="0"/>
              <a:buChar char="•"/>
            </a:pPr>
            <a:r>
              <a:rPr lang="en-GB" b="0" i="0" u="none" strike="noStrike" dirty="0">
                <a:solidFill>
                  <a:srgbClr val="D1D5DB"/>
                </a:solidFill>
                <a:effectLst/>
                <a:latin typeface="Söhne"/>
              </a:rPr>
              <a:t>asyncio provides a way of scheduling and running coroutines, allowing them to run concurrently.</a:t>
            </a:r>
          </a:p>
          <a:p>
            <a:endParaRPr lang="en-TR" dirty="0"/>
          </a:p>
        </p:txBody>
      </p:sp>
      <p:sp>
        <p:nvSpPr>
          <p:cNvPr id="4" name="Slide Number Placeholder 3">
            <a:extLst>
              <a:ext uri="{FF2B5EF4-FFF2-40B4-BE49-F238E27FC236}">
                <a16:creationId xmlns:a16="http://schemas.microsoft.com/office/drawing/2014/main" id="{A2756E49-7171-BE06-1AE3-38FF91832AC1}"/>
              </a:ext>
            </a:extLst>
          </p:cNvPr>
          <p:cNvSpPr>
            <a:spLocks noGrp="1"/>
          </p:cNvSpPr>
          <p:nvPr>
            <p:ph type="sldNum" sz="quarter" idx="12"/>
          </p:nvPr>
        </p:nvSpPr>
        <p:spPr/>
        <p:txBody>
          <a:bodyPr/>
          <a:lstStyle/>
          <a:p>
            <a:fld id="{49ABCAEC-7D34-E549-A96E-FCEDAADBE4B0}" type="slidenum">
              <a:rPr lang="en-US" smtClean="0"/>
              <a:t>6</a:t>
            </a:fld>
            <a:endParaRPr lang="en-US"/>
          </a:p>
        </p:txBody>
      </p:sp>
    </p:spTree>
    <p:extLst>
      <p:ext uri="{BB962C8B-B14F-4D97-AF65-F5344CB8AC3E}">
        <p14:creationId xmlns:p14="http://schemas.microsoft.com/office/powerpoint/2010/main" val="1110606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944A7-6DFF-CA65-EFF1-24F1C5BE18F5}"/>
              </a:ext>
            </a:extLst>
          </p:cNvPr>
          <p:cNvSpPr>
            <a:spLocks noGrp="1"/>
          </p:cNvSpPr>
          <p:nvPr>
            <p:ph idx="1"/>
          </p:nvPr>
        </p:nvSpPr>
        <p:spPr>
          <a:xfrm>
            <a:off x="565150" y="1336431"/>
            <a:ext cx="8663256" cy="4424797"/>
          </a:xfrm>
        </p:spPr>
        <p:txBody>
          <a:bodyPr>
            <a:normAutofit lnSpcReduction="10000"/>
          </a:bodyPr>
          <a:lstStyle/>
          <a:p>
            <a:r>
              <a:rPr lang="en-GB" b="0" i="0" u="none" strike="noStrike" dirty="0">
                <a:solidFill>
                  <a:srgbClr val="D1D5DB"/>
                </a:solidFill>
                <a:effectLst/>
                <a:latin typeface="Söhne"/>
              </a:rPr>
              <a:t>Asynchronous programming in Python can be implemented in various ways, but full asynchronous programming requires the use of coroutines and the asyncio module. </a:t>
            </a:r>
          </a:p>
          <a:p>
            <a:endParaRPr lang="en-GB" dirty="0">
              <a:solidFill>
                <a:srgbClr val="D1D5DB"/>
              </a:solidFill>
              <a:latin typeface="Söhne"/>
            </a:endParaRPr>
          </a:p>
          <a:p>
            <a:r>
              <a:rPr lang="en-GB" b="0" i="0" u="none" strike="noStrike" dirty="0">
                <a:solidFill>
                  <a:srgbClr val="D1D5DB"/>
                </a:solidFill>
                <a:effectLst/>
                <a:latin typeface="Söhne"/>
              </a:rPr>
              <a:t>This module allows for executing blocking I/O and CPU-bound tasks in an asynchronous manner, even simulating non-blocking behavior via threads and processes. </a:t>
            </a:r>
          </a:p>
          <a:p>
            <a:endParaRPr lang="en-GB" dirty="0">
              <a:solidFill>
                <a:srgbClr val="D1D5DB"/>
              </a:solidFill>
              <a:latin typeface="Söhne"/>
            </a:endParaRPr>
          </a:p>
          <a:p>
            <a:r>
              <a:rPr lang="en-GB" b="0" i="0" u="none" strike="noStrike" dirty="0">
                <a:solidFill>
                  <a:srgbClr val="D1D5DB"/>
                </a:solidFill>
                <a:effectLst/>
                <a:latin typeface="Söhne"/>
              </a:rPr>
              <a:t>Choosing to use asyncio for asynchronous programming in a Python program is a defensible reason, independent of using non-blocking I/O.</a:t>
            </a:r>
            <a:endParaRPr lang="en-TR" dirty="0"/>
          </a:p>
        </p:txBody>
      </p:sp>
      <p:sp>
        <p:nvSpPr>
          <p:cNvPr id="4" name="Slide Number Placeholder 3">
            <a:extLst>
              <a:ext uri="{FF2B5EF4-FFF2-40B4-BE49-F238E27FC236}">
                <a16:creationId xmlns:a16="http://schemas.microsoft.com/office/drawing/2014/main" id="{7DE58807-2165-751B-7AB2-F70602913772}"/>
              </a:ext>
            </a:extLst>
          </p:cNvPr>
          <p:cNvSpPr>
            <a:spLocks noGrp="1"/>
          </p:cNvSpPr>
          <p:nvPr>
            <p:ph type="sldNum" sz="quarter" idx="12"/>
          </p:nvPr>
        </p:nvSpPr>
        <p:spPr/>
        <p:txBody>
          <a:bodyPr/>
          <a:lstStyle/>
          <a:p>
            <a:fld id="{49ABCAEC-7D34-E549-A96E-FCEDAADBE4B0}" type="slidenum">
              <a:rPr lang="en-US" smtClean="0"/>
              <a:pPr/>
              <a:t>60</a:t>
            </a:fld>
            <a:endParaRPr lang="en-US" dirty="0"/>
          </a:p>
        </p:txBody>
      </p:sp>
    </p:spTree>
    <p:extLst>
      <p:ext uri="{BB962C8B-B14F-4D97-AF65-F5344CB8AC3E}">
        <p14:creationId xmlns:p14="http://schemas.microsoft.com/office/powerpoint/2010/main" val="316508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CE16-920D-2B1B-7EC6-7450FBDED0BD}"/>
              </a:ext>
            </a:extLst>
          </p:cNvPr>
          <p:cNvSpPr>
            <a:spLocks noGrp="1"/>
          </p:cNvSpPr>
          <p:nvPr>
            <p:ph type="title"/>
          </p:nvPr>
        </p:nvSpPr>
        <p:spPr>
          <a:xfrm>
            <a:off x="565150" y="770890"/>
            <a:ext cx="8923624" cy="1268984"/>
          </a:xfrm>
        </p:spPr>
        <p:txBody>
          <a:bodyPr/>
          <a:lstStyle/>
          <a:p>
            <a:r>
              <a:rPr lang="en-TR" b="0" dirty="0">
                <a:solidFill>
                  <a:schemeClr val="bg2"/>
                </a:solidFill>
                <a:latin typeface="ACADEMY ENGRAVED LET PLAIN:1.0" panose="02000000000000000000" pitchFamily="2" charset="0"/>
              </a:rPr>
              <a:t>Reason 3: To Use Non-Blocking I / O </a:t>
            </a:r>
          </a:p>
        </p:txBody>
      </p:sp>
      <p:sp>
        <p:nvSpPr>
          <p:cNvPr id="3" name="Content Placeholder 2">
            <a:extLst>
              <a:ext uri="{FF2B5EF4-FFF2-40B4-BE49-F238E27FC236}">
                <a16:creationId xmlns:a16="http://schemas.microsoft.com/office/drawing/2014/main" id="{C66F124C-667C-8265-F9BF-10EF8622D2FA}"/>
              </a:ext>
            </a:extLst>
          </p:cNvPr>
          <p:cNvSpPr>
            <a:spLocks noGrp="1"/>
          </p:cNvSpPr>
          <p:nvPr>
            <p:ph idx="1"/>
          </p:nvPr>
        </p:nvSpPr>
        <p:spPr>
          <a:xfrm>
            <a:off x="565150" y="1767840"/>
            <a:ext cx="9676130" cy="3949938"/>
          </a:xfrm>
        </p:spPr>
        <p:txBody>
          <a:bodyPr>
            <a:normAutofit/>
          </a:bodyPr>
          <a:lstStyle/>
          <a:p>
            <a:r>
              <a:rPr lang="en-GB" dirty="0">
                <a:solidFill>
                  <a:srgbClr val="D1D5DB"/>
                </a:solidFill>
                <a:latin typeface="Söhne"/>
              </a:rPr>
              <a:t>T</a:t>
            </a:r>
            <a:r>
              <a:rPr lang="en-GB" b="0" i="0" u="none" strike="noStrike" dirty="0">
                <a:solidFill>
                  <a:srgbClr val="D1D5DB"/>
                </a:solidFill>
                <a:effectLst/>
                <a:latin typeface="Söhne"/>
              </a:rPr>
              <a:t>he difference between blocking I/O and non-blocking I/O, where I/O refers to input/output operations such as:</a:t>
            </a:r>
          </a:p>
          <a:p>
            <a:r>
              <a:rPr lang="en-GB" b="0" i="0" u="none" strike="noStrike" dirty="0">
                <a:solidFill>
                  <a:srgbClr val="D1D5DB"/>
                </a:solidFill>
                <a:effectLst/>
                <a:latin typeface="Söhne"/>
              </a:rPr>
              <a:t>reading and writing from various resources, </a:t>
            </a:r>
          </a:p>
          <a:p>
            <a:r>
              <a:rPr lang="en-GB" b="0" i="0" u="none" strike="noStrike" dirty="0">
                <a:solidFill>
                  <a:srgbClr val="D1D5DB"/>
                </a:solidFill>
                <a:effectLst/>
                <a:latin typeface="Söhne"/>
              </a:rPr>
              <a:t>including hard disk drives, </a:t>
            </a:r>
          </a:p>
          <a:p>
            <a:r>
              <a:rPr lang="en-GB" b="0" i="0" u="none" strike="noStrike" dirty="0">
                <a:solidFill>
                  <a:srgbClr val="D1D5DB"/>
                </a:solidFill>
                <a:effectLst/>
                <a:latin typeface="Söhne"/>
              </a:rPr>
              <a:t>peripherals, </a:t>
            </a:r>
          </a:p>
          <a:p>
            <a:r>
              <a:rPr lang="en-GB" b="0" i="0" u="none" strike="noStrike" dirty="0">
                <a:solidFill>
                  <a:srgbClr val="D1D5DB"/>
                </a:solidFill>
                <a:effectLst/>
                <a:latin typeface="Söhne"/>
              </a:rPr>
              <a:t>the internet, </a:t>
            </a:r>
          </a:p>
          <a:p>
            <a:r>
              <a:rPr lang="en-GB" b="0" i="0" u="none" strike="noStrike" dirty="0">
                <a:solidFill>
                  <a:srgbClr val="D1D5DB"/>
                </a:solidFill>
                <a:effectLst/>
                <a:latin typeface="Söhne"/>
              </a:rPr>
              <a:t>databases,</a:t>
            </a:r>
          </a:p>
          <a:p>
            <a:r>
              <a:rPr lang="en-GB" b="0" i="0" u="none" strike="noStrike" dirty="0">
                <a:solidFill>
                  <a:srgbClr val="D1D5DB"/>
                </a:solidFill>
                <a:effectLst/>
                <a:latin typeface="Söhne"/>
              </a:rPr>
              <a:t> email. </a:t>
            </a:r>
            <a:endParaRPr lang="en-TR" dirty="0">
              <a:solidFill>
                <a:schemeClr val="bg2"/>
              </a:solidFill>
            </a:endParaRPr>
          </a:p>
        </p:txBody>
      </p:sp>
      <p:pic>
        <p:nvPicPr>
          <p:cNvPr id="5122" name="Picture 2">
            <a:extLst>
              <a:ext uri="{FF2B5EF4-FFF2-40B4-BE49-F238E27FC236}">
                <a16:creationId xmlns:a16="http://schemas.microsoft.com/office/drawing/2014/main" id="{E68C871A-D99E-01C1-A030-C1C8282E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303" y="3338195"/>
            <a:ext cx="7358547" cy="2748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ADD178-96C7-0F0D-25FB-1F7ACC530DE8}"/>
              </a:ext>
            </a:extLst>
          </p:cNvPr>
          <p:cNvSpPr txBox="1"/>
          <p:nvPr/>
        </p:nvSpPr>
        <p:spPr>
          <a:xfrm>
            <a:off x="6689785" y="5717778"/>
            <a:ext cx="2178170" cy="369332"/>
          </a:xfrm>
          <a:prstGeom prst="rect">
            <a:avLst/>
          </a:prstGeom>
          <a:noFill/>
        </p:spPr>
        <p:txBody>
          <a:bodyPr wrap="square">
            <a:spAutoFit/>
          </a:bodyPr>
          <a:lstStyle/>
          <a:p>
            <a:r>
              <a:rPr lang="en-GB" b="0" i="0" dirty="0">
                <a:solidFill>
                  <a:srgbClr val="757575"/>
                </a:solidFill>
                <a:effectLst/>
                <a:latin typeface="sohne"/>
              </a:rPr>
              <a:t>IO-bound blocking</a:t>
            </a:r>
            <a:endParaRPr lang="en-TR" dirty="0"/>
          </a:p>
        </p:txBody>
      </p:sp>
      <p:sp>
        <p:nvSpPr>
          <p:cNvPr id="4" name="Slide Number Placeholder 3">
            <a:extLst>
              <a:ext uri="{FF2B5EF4-FFF2-40B4-BE49-F238E27FC236}">
                <a16:creationId xmlns:a16="http://schemas.microsoft.com/office/drawing/2014/main" id="{B1009F3A-7C75-AD31-283C-CC47203E74EB}"/>
              </a:ext>
            </a:extLst>
          </p:cNvPr>
          <p:cNvSpPr>
            <a:spLocks noGrp="1"/>
          </p:cNvSpPr>
          <p:nvPr>
            <p:ph type="sldNum" sz="quarter" idx="12"/>
          </p:nvPr>
        </p:nvSpPr>
        <p:spPr/>
        <p:txBody>
          <a:bodyPr/>
          <a:lstStyle/>
          <a:p>
            <a:fld id="{49ABCAEC-7D34-E549-A96E-FCEDAADBE4B0}" type="slidenum">
              <a:rPr lang="en-US" smtClean="0"/>
              <a:t>61</a:t>
            </a:fld>
            <a:endParaRPr lang="en-US"/>
          </a:p>
        </p:txBody>
      </p:sp>
    </p:spTree>
    <p:extLst>
      <p:ext uri="{BB962C8B-B14F-4D97-AF65-F5344CB8AC3E}">
        <p14:creationId xmlns:p14="http://schemas.microsoft.com/office/powerpoint/2010/main" val="2214155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83520-2FE2-F4D1-7A3E-1211BE5B664D}"/>
              </a:ext>
            </a:extLst>
          </p:cNvPr>
          <p:cNvSpPr>
            <a:spLocks noGrp="1"/>
          </p:cNvSpPr>
          <p:nvPr>
            <p:ph idx="1"/>
          </p:nvPr>
        </p:nvSpPr>
        <p:spPr>
          <a:xfrm>
            <a:off x="547897" y="478303"/>
            <a:ext cx="8750848" cy="5486400"/>
          </a:xfrm>
        </p:spPr>
        <p:txBody>
          <a:bodyPr>
            <a:normAutofit/>
          </a:bodyPr>
          <a:lstStyle/>
          <a:p>
            <a:r>
              <a:rPr lang="en-GB" b="0" i="0" u="none" strike="noStrike" dirty="0">
                <a:solidFill>
                  <a:srgbClr val="D1D5DB"/>
                </a:solidFill>
                <a:effectLst/>
                <a:latin typeface="Söhne"/>
              </a:rPr>
              <a:t>Blocking I/O tasks make a read or write request and then wait for the data to be sent or received, whereas non-blocking I/O allows read and write calls to be made as asynchronous requests,</a:t>
            </a: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r>
              <a:rPr lang="en-GB" b="0" i="0" u="none" strike="noStrike" dirty="0">
                <a:solidFill>
                  <a:srgbClr val="D1D5DB"/>
                </a:solidFill>
                <a:effectLst/>
                <a:latin typeface="Söhne"/>
              </a:rPr>
              <a:t> which means that the operating system will handle the request and notify the calling program when the results are available.</a:t>
            </a:r>
            <a:endParaRPr lang="en-TR" dirty="0"/>
          </a:p>
          <a:p>
            <a:endParaRPr lang="en-GB" b="0" i="0" u="none" strike="noStrike" dirty="0">
              <a:solidFill>
                <a:srgbClr val="D1D5DB"/>
              </a:solidFill>
              <a:effectLst/>
              <a:latin typeface="Söhne"/>
            </a:endParaRPr>
          </a:p>
        </p:txBody>
      </p:sp>
      <p:pic>
        <p:nvPicPr>
          <p:cNvPr id="4" name="Picture 2" descr="How Node.js overcome the problem of blocking of I/O operations ? -  GeeksforGeeks">
            <a:extLst>
              <a:ext uri="{FF2B5EF4-FFF2-40B4-BE49-F238E27FC236}">
                <a16:creationId xmlns:a16="http://schemas.microsoft.com/office/drawing/2014/main" id="{A0B31E3F-D7C6-AAB1-01F0-0A59D04FC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918" y="1871069"/>
            <a:ext cx="5543041" cy="31158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8B6C7FC-27FA-F585-A313-7046CC6329F5}"/>
              </a:ext>
            </a:extLst>
          </p:cNvPr>
          <p:cNvSpPr>
            <a:spLocks noGrp="1"/>
          </p:cNvSpPr>
          <p:nvPr>
            <p:ph type="sldNum" sz="quarter" idx="12"/>
          </p:nvPr>
        </p:nvSpPr>
        <p:spPr/>
        <p:txBody>
          <a:bodyPr/>
          <a:lstStyle/>
          <a:p>
            <a:fld id="{49ABCAEC-7D34-E549-A96E-FCEDAADBE4B0}" type="slidenum">
              <a:rPr lang="en-US" smtClean="0"/>
              <a:t>62</a:t>
            </a:fld>
            <a:endParaRPr lang="en-US"/>
          </a:p>
        </p:txBody>
      </p:sp>
    </p:spTree>
    <p:extLst>
      <p:ext uri="{BB962C8B-B14F-4D97-AF65-F5344CB8AC3E}">
        <p14:creationId xmlns:p14="http://schemas.microsoft.com/office/powerpoint/2010/main" val="304034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FA269-ED25-1D10-2162-A4D4D2AAB160}"/>
              </a:ext>
            </a:extLst>
          </p:cNvPr>
          <p:cNvSpPr>
            <a:spLocks noGrp="1"/>
          </p:cNvSpPr>
          <p:nvPr>
            <p:ph idx="1"/>
          </p:nvPr>
        </p:nvSpPr>
        <p:spPr>
          <a:xfrm>
            <a:off x="239152" y="944880"/>
            <a:ext cx="5712178" cy="4816348"/>
          </a:xfrm>
        </p:spPr>
        <p:txBody>
          <a:bodyPr>
            <a:normAutofit lnSpcReduction="10000"/>
          </a:bodyPr>
          <a:lstStyle/>
          <a:p>
            <a:r>
              <a:rPr lang="en-GB" b="0" i="0" u="none" strike="noStrike" dirty="0">
                <a:solidFill>
                  <a:srgbClr val="D1D5DB"/>
                </a:solidFill>
                <a:effectLst/>
                <a:latin typeface="Söhne"/>
              </a:rPr>
              <a:t>The asyncio module in Python was added specifically to add support for non-blocking I/O with subprocesses and streams</a:t>
            </a:r>
            <a:r>
              <a:rPr lang="en-GB" dirty="0">
                <a:solidFill>
                  <a:srgbClr val="D1D5DB"/>
                </a:solidFill>
                <a:latin typeface="Söhne"/>
              </a:rPr>
              <a:t>.</a:t>
            </a:r>
          </a:p>
          <a:p>
            <a:endParaRPr lang="en-GB" dirty="0">
              <a:solidFill>
                <a:srgbClr val="D1D5DB"/>
              </a:solidFill>
              <a:latin typeface="Söhne"/>
            </a:endParaRPr>
          </a:p>
          <a:p>
            <a:r>
              <a:rPr lang="en-GB" dirty="0">
                <a:solidFill>
                  <a:srgbClr val="D1D5DB"/>
                </a:solidFill>
                <a:latin typeface="Söhne"/>
              </a:rPr>
              <a:t>I</a:t>
            </a:r>
            <a:r>
              <a:rPr lang="en-GB" b="0" i="0" u="none" strike="noStrike" dirty="0">
                <a:solidFill>
                  <a:srgbClr val="D1D5DB"/>
                </a:solidFill>
                <a:effectLst/>
                <a:latin typeface="Söhne"/>
              </a:rPr>
              <a:t>t provides first-class asynchronous programming for non-blocking I/O via coroutines, event loops, and objects. </a:t>
            </a:r>
          </a:p>
          <a:p>
            <a:endParaRPr lang="en-GB" dirty="0">
              <a:solidFill>
                <a:srgbClr val="D1D5DB"/>
              </a:solidFill>
              <a:latin typeface="Söhne"/>
            </a:endParaRPr>
          </a:p>
          <a:p>
            <a:r>
              <a:rPr lang="en-GB" b="0" i="0" u="none" strike="noStrike" dirty="0">
                <a:solidFill>
                  <a:srgbClr val="D1D5DB"/>
                </a:solidFill>
                <a:effectLst/>
                <a:latin typeface="Söhne"/>
              </a:rPr>
              <a:t>Using asyncio may be necessary or desired in programs that require or want non-blocking I/O.</a:t>
            </a:r>
            <a:endParaRPr lang="en-TR" dirty="0"/>
          </a:p>
        </p:txBody>
      </p:sp>
      <p:pic>
        <p:nvPicPr>
          <p:cNvPr id="2052" name="Picture 4" descr="Asynchronous programming. Blocking I/O and non-blocking I/O - Blog |  luminousmen">
            <a:extLst>
              <a:ext uri="{FF2B5EF4-FFF2-40B4-BE49-F238E27FC236}">
                <a16:creationId xmlns:a16="http://schemas.microsoft.com/office/drawing/2014/main" id="{12B8C521-AAF1-D50A-821F-F4D9975DB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07159"/>
            <a:ext cx="5712178" cy="289179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9735925-C263-3FCD-4975-FA3429EBA432}"/>
              </a:ext>
            </a:extLst>
          </p:cNvPr>
          <p:cNvSpPr>
            <a:spLocks noGrp="1"/>
          </p:cNvSpPr>
          <p:nvPr>
            <p:ph type="sldNum" sz="quarter" idx="12"/>
          </p:nvPr>
        </p:nvSpPr>
        <p:spPr/>
        <p:txBody>
          <a:bodyPr/>
          <a:lstStyle/>
          <a:p>
            <a:fld id="{49ABCAEC-7D34-E549-A96E-FCEDAADBE4B0}" type="slidenum">
              <a:rPr lang="en-US" smtClean="0"/>
              <a:t>63</a:t>
            </a:fld>
            <a:endParaRPr lang="en-US"/>
          </a:p>
        </p:txBody>
      </p:sp>
    </p:spTree>
    <p:extLst>
      <p:ext uri="{BB962C8B-B14F-4D97-AF65-F5344CB8AC3E}">
        <p14:creationId xmlns:p14="http://schemas.microsoft.com/office/powerpoint/2010/main" val="3665510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23B1-3D24-1F11-917B-865E0BE71534}"/>
              </a:ext>
            </a:extLst>
          </p:cNvPr>
          <p:cNvSpPr>
            <a:spLocks noGrp="1"/>
          </p:cNvSpPr>
          <p:nvPr>
            <p:ph type="title"/>
          </p:nvPr>
        </p:nvSpPr>
        <p:spPr/>
        <p:txBody>
          <a:bodyPr>
            <a:normAutofit/>
          </a:bodyPr>
          <a:lstStyle/>
          <a:p>
            <a:r>
              <a:rPr lang="en-TR" b="0" dirty="0">
                <a:solidFill>
                  <a:schemeClr val="bg2"/>
                </a:solidFill>
                <a:latin typeface="ACADEMY ENGRAVED LET PLAIN:1.0" panose="02000000000000000000" pitchFamily="2" charset="0"/>
              </a:rPr>
              <a:t>Reason 4: Network I/O</a:t>
            </a:r>
          </a:p>
        </p:txBody>
      </p:sp>
      <p:sp>
        <p:nvSpPr>
          <p:cNvPr id="3" name="Content Placeholder 2">
            <a:extLst>
              <a:ext uri="{FF2B5EF4-FFF2-40B4-BE49-F238E27FC236}">
                <a16:creationId xmlns:a16="http://schemas.microsoft.com/office/drawing/2014/main" id="{CFD4D959-CB85-AF92-CE5C-B797C8C6C96C}"/>
              </a:ext>
            </a:extLst>
          </p:cNvPr>
          <p:cNvSpPr>
            <a:spLocks noGrp="1"/>
          </p:cNvSpPr>
          <p:nvPr>
            <p:ph idx="1"/>
          </p:nvPr>
        </p:nvSpPr>
        <p:spPr>
          <a:xfrm>
            <a:off x="565151" y="1896203"/>
            <a:ext cx="5427686" cy="3996931"/>
          </a:xfrm>
        </p:spPr>
        <p:txBody>
          <a:bodyPr>
            <a:normAutofit fontScale="92500" lnSpcReduction="20000"/>
          </a:bodyPr>
          <a:lstStyle/>
          <a:p>
            <a:r>
              <a:rPr lang="en-GB" b="0" i="0" u="none" strike="noStrike" dirty="0">
                <a:solidFill>
                  <a:srgbClr val="D1D5DB"/>
                </a:solidFill>
                <a:effectLst/>
                <a:latin typeface="Söhne"/>
              </a:rPr>
              <a:t>If your application needs to interact with network resources, such as:</a:t>
            </a:r>
          </a:p>
          <a:p>
            <a:r>
              <a:rPr lang="en-GB" b="0" i="0" u="none" strike="noStrike" dirty="0">
                <a:solidFill>
                  <a:srgbClr val="D1D5DB"/>
                </a:solidFill>
                <a:effectLst/>
                <a:latin typeface="Söhne"/>
              </a:rPr>
              <a:t> HTTP APIs, </a:t>
            </a:r>
          </a:p>
          <a:p>
            <a:r>
              <a:rPr lang="en-GB" b="0" i="0" u="none" strike="noStrike" dirty="0">
                <a:solidFill>
                  <a:srgbClr val="D1D5DB"/>
                </a:solidFill>
                <a:effectLst/>
                <a:latin typeface="Söhne"/>
              </a:rPr>
              <a:t>Web-sockets,</a:t>
            </a:r>
          </a:p>
          <a:p>
            <a:r>
              <a:rPr lang="en-GB" dirty="0">
                <a:solidFill>
                  <a:srgbClr val="D1D5DB"/>
                </a:solidFill>
                <a:latin typeface="Söhne"/>
              </a:rPr>
              <a:t>D</a:t>
            </a:r>
            <a:r>
              <a:rPr lang="en-GB" b="0" i="0" u="none" strike="noStrike" dirty="0">
                <a:solidFill>
                  <a:srgbClr val="D1D5DB"/>
                </a:solidFill>
                <a:effectLst/>
                <a:latin typeface="Söhne"/>
              </a:rPr>
              <a:t>atabases.</a:t>
            </a:r>
          </a:p>
          <a:p>
            <a:endParaRPr lang="en-GB" dirty="0">
              <a:solidFill>
                <a:srgbClr val="D1D5DB"/>
              </a:solidFill>
              <a:latin typeface="Söhne"/>
            </a:endParaRPr>
          </a:p>
          <a:p>
            <a:endParaRPr lang="en-GB" dirty="0">
              <a:solidFill>
                <a:srgbClr val="D1D5DB"/>
              </a:solidFill>
              <a:latin typeface="Söhne"/>
            </a:endParaRPr>
          </a:p>
          <a:p>
            <a:r>
              <a:rPr lang="en-GB" b="0" i="0" u="none" strike="noStrike" dirty="0">
                <a:solidFill>
                  <a:srgbClr val="D1D5DB"/>
                </a:solidFill>
                <a:effectLst/>
                <a:latin typeface="Söhne"/>
              </a:rPr>
              <a:t>Asyncio can help you manage the I/O operations in a non-blocking way, allowing your application to handle multiple requests simultaneously.</a:t>
            </a:r>
            <a:endParaRPr lang="en-TR" dirty="0"/>
          </a:p>
        </p:txBody>
      </p:sp>
      <p:pic>
        <p:nvPicPr>
          <p:cNvPr id="6146" name="Picture 2" descr="How does non-blocking IO work under the hood? | by Hielke de Vries | ING  Blog | Medium">
            <a:extLst>
              <a:ext uri="{FF2B5EF4-FFF2-40B4-BE49-F238E27FC236}">
                <a16:creationId xmlns:a16="http://schemas.microsoft.com/office/drawing/2014/main" id="{78C9AEA2-3950-CEF7-857D-BA04E9FC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28110"/>
            <a:ext cx="5676182" cy="38650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1567ED6-04CA-7FFF-5894-E8B4D90A3537}"/>
              </a:ext>
            </a:extLst>
          </p:cNvPr>
          <p:cNvSpPr>
            <a:spLocks noGrp="1"/>
          </p:cNvSpPr>
          <p:nvPr>
            <p:ph type="sldNum" sz="quarter" idx="12"/>
          </p:nvPr>
        </p:nvSpPr>
        <p:spPr/>
        <p:txBody>
          <a:bodyPr/>
          <a:lstStyle/>
          <a:p>
            <a:fld id="{49ABCAEC-7D34-E549-A96E-FCEDAADBE4B0}" type="slidenum">
              <a:rPr lang="en-US" smtClean="0"/>
              <a:t>64</a:t>
            </a:fld>
            <a:endParaRPr lang="en-US"/>
          </a:p>
        </p:txBody>
      </p:sp>
    </p:spTree>
    <p:extLst>
      <p:ext uri="{BB962C8B-B14F-4D97-AF65-F5344CB8AC3E}">
        <p14:creationId xmlns:p14="http://schemas.microsoft.com/office/powerpoint/2010/main" val="3347577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23B1-3D24-1F11-917B-865E0BE71534}"/>
              </a:ext>
            </a:extLst>
          </p:cNvPr>
          <p:cNvSpPr>
            <a:spLocks noGrp="1"/>
          </p:cNvSpPr>
          <p:nvPr>
            <p:ph type="title"/>
          </p:nvPr>
        </p:nvSpPr>
        <p:spPr/>
        <p:txBody>
          <a:bodyPr/>
          <a:lstStyle/>
          <a:p>
            <a:r>
              <a:rPr lang="en-TR" b="0" dirty="0">
                <a:solidFill>
                  <a:schemeClr val="bg2"/>
                </a:solidFill>
                <a:latin typeface="ACADEMY ENGRAVED LET PLAIN:1.0" panose="02000000000000000000" pitchFamily="2" charset="0"/>
              </a:rPr>
              <a:t>Reason 5: </a:t>
            </a:r>
            <a:r>
              <a:rPr lang="en-GB" b="0" i="0" u="none" strike="noStrike" dirty="0">
                <a:solidFill>
                  <a:srgbClr val="D1D5DB"/>
                </a:solidFill>
                <a:effectLst/>
                <a:latin typeface="ACADEMY ENGRAVED LET PLAIN:1.0" panose="02000000000000000000" pitchFamily="2" charset="0"/>
              </a:rPr>
              <a:t>CPU-bound tasks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CFD4D959-CB85-AF92-CE5C-B797C8C6C96C}"/>
              </a:ext>
            </a:extLst>
          </p:cNvPr>
          <p:cNvSpPr>
            <a:spLocks noGrp="1"/>
          </p:cNvSpPr>
          <p:nvPr>
            <p:ph idx="1"/>
          </p:nvPr>
        </p:nvSpPr>
        <p:spPr>
          <a:xfrm>
            <a:off x="565150" y="2160016"/>
            <a:ext cx="9591723" cy="3601212"/>
          </a:xfrm>
        </p:spPr>
        <p:txBody>
          <a:bodyPr>
            <a:normAutofit fontScale="92500" lnSpcReduction="20000"/>
          </a:bodyPr>
          <a:lstStyle/>
          <a:p>
            <a:r>
              <a:rPr lang="en-GB" b="0" i="0" u="none" strike="noStrike" dirty="0">
                <a:solidFill>
                  <a:srgbClr val="D1D5DB"/>
                </a:solidFill>
                <a:effectLst/>
                <a:latin typeface="Söhne"/>
              </a:rPr>
              <a:t>Although Asyncio is primarily designed for I/O-bound tasks, it can also be useful for running CPU-bound tasks that don't require the global interpreter lock (GIL) to be held, </a:t>
            </a:r>
          </a:p>
          <a:p>
            <a:pPr marL="0" indent="0">
              <a:buNone/>
            </a:pPr>
            <a:r>
              <a:rPr lang="en-GB" b="0" i="0" u="none" strike="noStrike" dirty="0">
                <a:solidFill>
                  <a:srgbClr val="D1D5DB"/>
                </a:solidFill>
                <a:effectLst/>
                <a:latin typeface="Söhne"/>
              </a:rPr>
              <a:t>such as: </a:t>
            </a:r>
          </a:p>
          <a:p>
            <a:pPr marL="0" indent="0">
              <a:buNone/>
            </a:pPr>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mathematical computations</a:t>
            </a:r>
          </a:p>
          <a:p>
            <a:endParaRPr lang="en-GB" b="0" i="0" u="none" strike="noStrike" dirty="0">
              <a:solidFill>
                <a:srgbClr val="D1D5DB"/>
              </a:solidFill>
              <a:effectLst/>
              <a:latin typeface="Söhne"/>
            </a:endParaRPr>
          </a:p>
          <a:p>
            <a:pPr marL="0" indent="0">
              <a:buNone/>
            </a:pPr>
            <a:r>
              <a:rPr lang="en-GB" b="0" i="0" u="none" strike="noStrike" dirty="0">
                <a:solidFill>
                  <a:srgbClr val="D1D5DB"/>
                </a:solidFill>
                <a:effectLst/>
                <a:latin typeface="Söhne"/>
              </a:rPr>
              <a:t>or </a:t>
            </a:r>
          </a:p>
          <a:p>
            <a:pPr marL="0" indent="0">
              <a:buNone/>
            </a:pPr>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image processing.</a:t>
            </a:r>
            <a:endParaRPr lang="en-TR" dirty="0"/>
          </a:p>
        </p:txBody>
      </p:sp>
      <p:pic>
        <p:nvPicPr>
          <p:cNvPr id="7170" name="Picture 2" descr="Blog do Fundão Banco de Dados: CPU-BOUND, IO-BOUND e MEMORY BOUND">
            <a:extLst>
              <a:ext uri="{FF2B5EF4-FFF2-40B4-BE49-F238E27FC236}">
                <a16:creationId xmlns:a16="http://schemas.microsoft.com/office/drawing/2014/main" id="{6F5EA1D2-CF44-C950-2821-392AC19EC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448" y="2988311"/>
            <a:ext cx="4515401" cy="290062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34E9A30-A642-0E1A-E569-38B99E645B95}"/>
              </a:ext>
            </a:extLst>
          </p:cNvPr>
          <p:cNvSpPr>
            <a:spLocks noGrp="1"/>
          </p:cNvSpPr>
          <p:nvPr>
            <p:ph type="sldNum" sz="quarter" idx="12"/>
          </p:nvPr>
        </p:nvSpPr>
        <p:spPr/>
        <p:txBody>
          <a:bodyPr/>
          <a:lstStyle/>
          <a:p>
            <a:fld id="{49ABCAEC-7D34-E549-A96E-FCEDAADBE4B0}" type="slidenum">
              <a:rPr lang="en-US" smtClean="0"/>
              <a:t>65</a:t>
            </a:fld>
            <a:endParaRPr lang="en-US"/>
          </a:p>
        </p:txBody>
      </p:sp>
    </p:spTree>
    <p:extLst>
      <p:ext uri="{BB962C8B-B14F-4D97-AF65-F5344CB8AC3E}">
        <p14:creationId xmlns:p14="http://schemas.microsoft.com/office/powerpoint/2010/main" val="377765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23B1-3D24-1F11-917B-865E0BE71534}"/>
              </a:ext>
            </a:extLst>
          </p:cNvPr>
          <p:cNvSpPr>
            <a:spLocks noGrp="1"/>
          </p:cNvSpPr>
          <p:nvPr>
            <p:ph type="title"/>
          </p:nvPr>
        </p:nvSpPr>
        <p:spPr/>
        <p:txBody>
          <a:bodyPr/>
          <a:lstStyle/>
          <a:p>
            <a:r>
              <a:rPr lang="en-TR" b="0" dirty="0">
                <a:solidFill>
                  <a:schemeClr val="bg2"/>
                </a:solidFill>
                <a:latin typeface="ACADEMY ENGRAVED LET PLAIN:1.0" panose="02000000000000000000" pitchFamily="2" charset="0"/>
              </a:rPr>
              <a:t>Reason 6: </a:t>
            </a:r>
            <a:r>
              <a:rPr lang="en-GB" b="0" dirty="0">
                <a:solidFill>
                  <a:schemeClr val="bg2"/>
                </a:solidFill>
                <a:latin typeface="ACADEMY ENGRAVED LET PLAIN:1.0" panose="02000000000000000000" pitchFamily="2" charset="0"/>
              </a:rPr>
              <a:t>Parallelism</a:t>
            </a:r>
            <a:endParaRPr lang="en-TR" b="0" dirty="0">
              <a:solidFill>
                <a:schemeClr val="bg2"/>
              </a:solidFill>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CFD4D959-CB85-AF92-CE5C-B797C8C6C96C}"/>
              </a:ext>
            </a:extLst>
          </p:cNvPr>
          <p:cNvSpPr>
            <a:spLocks noGrp="1"/>
          </p:cNvSpPr>
          <p:nvPr>
            <p:ph idx="1"/>
          </p:nvPr>
        </p:nvSpPr>
        <p:spPr>
          <a:xfrm>
            <a:off x="145281" y="2039874"/>
            <a:ext cx="6412424" cy="3601212"/>
          </a:xfrm>
        </p:spPr>
        <p:txBody>
          <a:bodyPr/>
          <a:lstStyle/>
          <a:p>
            <a:r>
              <a:rPr lang="en-GB" b="0" i="0" u="none" strike="noStrike" dirty="0">
                <a:solidFill>
                  <a:srgbClr val="D1D5DB"/>
                </a:solidFill>
                <a:effectLst/>
                <a:latin typeface="Söhne"/>
              </a:rPr>
              <a:t>If your application needs to perform multiple tasks simultaneously, </a:t>
            </a:r>
          </a:p>
          <a:p>
            <a:endParaRPr lang="en-GB" dirty="0">
              <a:solidFill>
                <a:srgbClr val="D1D5DB"/>
              </a:solidFill>
              <a:latin typeface="Söhne"/>
            </a:endParaRPr>
          </a:p>
          <a:p>
            <a:endParaRPr lang="en-GB" dirty="0">
              <a:solidFill>
                <a:srgbClr val="D1D5DB"/>
              </a:solidFill>
              <a:latin typeface="Söhne"/>
            </a:endParaRPr>
          </a:p>
          <a:p>
            <a:r>
              <a:rPr lang="en-GB" b="0" i="0" u="none" strike="noStrike" dirty="0">
                <a:solidFill>
                  <a:srgbClr val="D1D5DB"/>
                </a:solidFill>
                <a:effectLst/>
                <a:latin typeface="Söhne"/>
              </a:rPr>
              <a:t>Asyncio can help you manage the execution of these tasks in a non-blocking way, allowing them to run concurrently.</a:t>
            </a:r>
            <a:endParaRPr lang="en-TR" dirty="0"/>
          </a:p>
        </p:txBody>
      </p:sp>
      <p:pic>
        <p:nvPicPr>
          <p:cNvPr id="4098" name="Picture 2" descr="Enrich your data stream asynchronously using Amazon Kinesis Data Analytics  for Apache Flink | AWS Big Data Blog">
            <a:extLst>
              <a:ext uri="{FF2B5EF4-FFF2-40B4-BE49-F238E27FC236}">
                <a16:creationId xmlns:a16="http://schemas.microsoft.com/office/drawing/2014/main" id="{71157ECE-2DFF-585A-A310-1A16868B3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881" y="1970094"/>
            <a:ext cx="5250968" cy="42535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CF08BF1-D307-F401-E6B7-961EF1EDCCB8}"/>
              </a:ext>
            </a:extLst>
          </p:cNvPr>
          <p:cNvSpPr>
            <a:spLocks noGrp="1"/>
          </p:cNvSpPr>
          <p:nvPr>
            <p:ph type="sldNum" sz="quarter" idx="12"/>
          </p:nvPr>
        </p:nvSpPr>
        <p:spPr/>
        <p:txBody>
          <a:bodyPr/>
          <a:lstStyle/>
          <a:p>
            <a:fld id="{49ABCAEC-7D34-E549-A96E-FCEDAADBE4B0}" type="slidenum">
              <a:rPr lang="en-US" smtClean="0"/>
              <a:t>66</a:t>
            </a:fld>
            <a:endParaRPr lang="en-US"/>
          </a:p>
        </p:txBody>
      </p:sp>
    </p:spTree>
    <p:extLst>
      <p:ext uri="{BB962C8B-B14F-4D97-AF65-F5344CB8AC3E}">
        <p14:creationId xmlns:p14="http://schemas.microsoft.com/office/powerpoint/2010/main" val="3900190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23B1-3D24-1F11-917B-865E0BE71534}"/>
              </a:ext>
            </a:extLst>
          </p:cNvPr>
          <p:cNvSpPr>
            <a:spLocks noGrp="1"/>
          </p:cNvSpPr>
          <p:nvPr>
            <p:ph type="title"/>
          </p:nvPr>
        </p:nvSpPr>
        <p:spPr>
          <a:xfrm>
            <a:off x="565150" y="770890"/>
            <a:ext cx="8578850" cy="1268984"/>
          </a:xfrm>
        </p:spPr>
        <p:txBody>
          <a:bodyPr>
            <a:normAutofit/>
          </a:bodyPr>
          <a:lstStyle/>
          <a:p>
            <a:r>
              <a:rPr lang="en-TR" b="0" dirty="0">
                <a:solidFill>
                  <a:schemeClr val="bg2"/>
                </a:solidFill>
                <a:latin typeface="ACADEMY ENGRAVED LET PLAIN:1.0" panose="02000000000000000000" pitchFamily="2" charset="0"/>
              </a:rPr>
              <a:t>Reason 7: </a:t>
            </a:r>
            <a:r>
              <a:rPr lang="en-GB" b="0" i="0" u="none" strike="noStrike" dirty="0">
                <a:solidFill>
                  <a:srgbClr val="D1D5DB"/>
                </a:solidFill>
                <a:effectLst/>
                <a:latin typeface="ACADEMY ENGRAVED LET PLAIN:1.0" panose="02000000000000000000" pitchFamily="2" charset="0"/>
              </a:rPr>
              <a:t>Event-driven applications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CFD4D959-CB85-AF92-CE5C-B797C8C6C96C}"/>
              </a:ext>
            </a:extLst>
          </p:cNvPr>
          <p:cNvSpPr>
            <a:spLocks noGrp="1"/>
          </p:cNvSpPr>
          <p:nvPr>
            <p:ph idx="1"/>
          </p:nvPr>
        </p:nvSpPr>
        <p:spPr>
          <a:xfrm>
            <a:off x="565150" y="2160015"/>
            <a:ext cx="7369028" cy="4035043"/>
          </a:xfrm>
        </p:spPr>
        <p:txBody>
          <a:bodyPr>
            <a:normAutofit fontScale="92500" lnSpcReduction="20000"/>
          </a:bodyPr>
          <a:lstStyle/>
          <a:p>
            <a:r>
              <a:rPr lang="en-GB" b="0" i="0" u="none" strike="noStrike" dirty="0">
                <a:solidFill>
                  <a:srgbClr val="D1D5DB"/>
                </a:solidFill>
                <a:effectLst/>
                <a:latin typeface="Söhne"/>
              </a:rPr>
              <a:t>If your application needs to respond to external events, such as user input or system signals, </a:t>
            </a: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endParaRPr lang="en-GB" dirty="0">
              <a:solidFill>
                <a:srgbClr val="D1D5DB"/>
              </a:solidFill>
              <a:latin typeface="Söhne"/>
            </a:endParaRPr>
          </a:p>
          <a:p>
            <a:r>
              <a:rPr lang="en-GB" b="0" i="0" u="none" strike="noStrike" dirty="0">
                <a:solidFill>
                  <a:srgbClr val="D1D5DB"/>
                </a:solidFill>
                <a:effectLst/>
                <a:latin typeface="Söhne"/>
              </a:rPr>
              <a:t>Asyncio can help you manage these events in a non-blocking way, allowing your application to respond to them quickly and efficiently.</a:t>
            </a:r>
            <a:endParaRPr lang="en-TR" dirty="0"/>
          </a:p>
        </p:txBody>
      </p:sp>
      <p:pic>
        <p:nvPicPr>
          <p:cNvPr id="4" name="Picture 4" descr="Network Blocking Vs Non Blocking Architecture">
            <a:extLst>
              <a:ext uri="{FF2B5EF4-FFF2-40B4-BE49-F238E27FC236}">
                <a16:creationId xmlns:a16="http://schemas.microsoft.com/office/drawing/2014/main" id="{58BFB802-AA65-1C29-3A09-C9E4E41E9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052" y="2635931"/>
            <a:ext cx="4663440" cy="233172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DBB0F06-0533-A833-E316-222ED545C492}"/>
              </a:ext>
            </a:extLst>
          </p:cNvPr>
          <p:cNvSpPr>
            <a:spLocks noGrp="1"/>
          </p:cNvSpPr>
          <p:nvPr>
            <p:ph type="sldNum" sz="quarter" idx="12"/>
          </p:nvPr>
        </p:nvSpPr>
        <p:spPr/>
        <p:txBody>
          <a:bodyPr/>
          <a:lstStyle/>
          <a:p>
            <a:fld id="{49ABCAEC-7D34-E549-A96E-FCEDAADBE4B0}" type="slidenum">
              <a:rPr lang="en-US" smtClean="0"/>
              <a:t>67</a:t>
            </a:fld>
            <a:endParaRPr lang="en-US"/>
          </a:p>
        </p:txBody>
      </p:sp>
    </p:spTree>
    <p:extLst>
      <p:ext uri="{BB962C8B-B14F-4D97-AF65-F5344CB8AC3E}">
        <p14:creationId xmlns:p14="http://schemas.microsoft.com/office/powerpoint/2010/main" val="3105528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91FB-8585-156A-7ECF-B6CD2262AB18}"/>
              </a:ext>
            </a:extLst>
          </p:cNvPr>
          <p:cNvSpPr>
            <a:spLocks noGrp="1"/>
          </p:cNvSpPr>
          <p:nvPr>
            <p:ph type="title"/>
          </p:nvPr>
        </p:nvSpPr>
        <p:spPr>
          <a:xfrm>
            <a:off x="661403" y="2141621"/>
            <a:ext cx="9469187" cy="3441032"/>
          </a:xfrm>
        </p:spPr>
        <p:txBody>
          <a:bodyPr>
            <a:normAutofit/>
          </a:bodyPr>
          <a:lstStyle/>
          <a:p>
            <a:r>
              <a:rPr lang="en-GB" sz="4400" b="0" i="0" u="none" strike="noStrike" dirty="0">
                <a:solidFill>
                  <a:srgbClr val="D1D5DB"/>
                </a:solidFill>
                <a:effectLst/>
                <a:latin typeface="ACADEMY ENGRAVED LET PLAIN:1.0" panose="02000000000000000000" pitchFamily="2" charset="0"/>
              </a:rPr>
              <a:t>Here are a few examples of how</a:t>
            </a:r>
            <a:br>
              <a:rPr lang="en-GB" sz="4400" b="0" i="0" u="none" strike="noStrike" dirty="0">
                <a:solidFill>
                  <a:srgbClr val="D1D5DB"/>
                </a:solidFill>
                <a:effectLst/>
                <a:latin typeface="ACADEMY ENGRAVED LET PLAIN:1.0" panose="02000000000000000000" pitchFamily="2" charset="0"/>
              </a:rPr>
            </a:br>
            <a:r>
              <a:rPr lang="en-GB" sz="4400" b="0" i="0" u="none" strike="noStrike" dirty="0">
                <a:solidFill>
                  <a:srgbClr val="D1D5DB"/>
                </a:solidFill>
                <a:effectLst/>
                <a:latin typeface="ACADEMY ENGRAVED LET PLAIN:1.0" panose="02000000000000000000" pitchFamily="2" charset="0"/>
              </a:rPr>
              <a:t>	 Asyncio can be used in Python:</a:t>
            </a:r>
            <a:br>
              <a:rPr lang="en-TR" sz="4400" dirty="0">
                <a:solidFill>
                  <a:schemeClr val="bg2"/>
                </a:solidFill>
                <a:latin typeface="ACADEMY ENGRAVED LET PLAIN:1.0" panose="02000000000000000000" pitchFamily="2" charset="0"/>
              </a:rPr>
            </a:br>
            <a:endParaRPr lang="en-TR" sz="4400" dirty="0"/>
          </a:p>
        </p:txBody>
      </p:sp>
      <p:sp>
        <p:nvSpPr>
          <p:cNvPr id="3" name="Slide Number Placeholder 2">
            <a:extLst>
              <a:ext uri="{FF2B5EF4-FFF2-40B4-BE49-F238E27FC236}">
                <a16:creationId xmlns:a16="http://schemas.microsoft.com/office/drawing/2014/main" id="{8D73C481-83A6-077D-6E75-0E34D89F3845}"/>
              </a:ext>
            </a:extLst>
          </p:cNvPr>
          <p:cNvSpPr>
            <a:spLocks noGrp="1"/>
          </p:cNvSpPr>
          <p:nvPr>
            <p:ph type="sldNum" sz="quarter" idx="12"/>
          </p:nvPr>
        </p:nvSpPr>
        <p:spPr/>
        <p:txBody>
          <a:bodyPr/>
          <a:lstStyle/>
          <a:p>
            <a:fld id="{49ABCAEC-7D34-E549-A96E-FCEDAADBE4B0}" type="slidenum">
              <a:rPr lang="en-US" smtClean="0"/>
              <a:t>68</a:t>
            </a:fld>
            <a:endParaRPr lang="en-US"/>
          </a:p>
        </p:txBody>
      </p:sp>
    </p:spTree>
    <p:extLst>
      <p:ext uri="{BB962C8B-B14F-4D97-AF65-F5344CB8AC3E}">
        <p14:creationId xmlns:p14="http://schemas.microsoft.com/office/powerpoint/2010/main" val="2589814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1292-6A4A-BC88-99DC-E469BC3D0F66}"/>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Web scraping</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8F55ACF8-9618-4496-BEA1-DDEAB2602328}"/>
              </a:ext>
            </a:extLst>
          </p:cNvPr>
          <p:cNvSpPr>
            <a:spLocks noGrp="1"/>
          </p:cNvSpPr>
          <p:nvPr>
            <p:ph idx="1"/>
          </p:nvPr>
        </p:nvSpPr>
        <p:spPr>
          <a:xfrm>
            <a:off x="565150" y="2593847"/>
            <a:ext cx="9197828" cy="2357981"/>
          </a:xfrm>
        </p:spPr>
        <p:txBody>
          <a:bodyPr/>
          <a:lstStyle/>
          <a:p>
            <a:r>
              <a:rPr lang="en-GB" b="0" i="0" u="none" strike="noStrike" dirty="0">
                <a:solidFill>
                  <a:srgbClr val="D1D5DB"/>
                </a:solidFill>
                <a:effectLst/>
                <a:latin typeface="Söhne"/>
              </a:rPr>
              <a:t>When scraping websites for data, Asyncio can be used to fetch the HTML content of multiple pages simultaneously, improving the speed and efficiency of the process.</a:t>
            </a:r>
          </a:p>
          <a:p>
            <a:endParaRPr lang="en-TR" dirty="0"/>
          </a:p>
        </p:txBody>
      </p:sp>
      <p:sp>
        <p:nvSpPr>
          <p:cNvPr id="4" name="Slide Number Placeholder 3">
            <a:extLst>
              <a:ext uri="{FF2B5EF4-FFF2-40B4-BE49-F238E27FC236}">
                <a16:creationId xmlns:a16="http://schemas.microsoft.com/office/drawing/2014/main" id="{ECA12DEA-4508-8C9A-B61E-F2927EE9A0CD}"/>
              </a:ext>
            </a:extLst>
          </p:cNvPr>
          <p:cNvSpPr>
            <a:spLocks noGrp="1"/>
          </p:cNvSpPr>
          <p:nvPr>
            <p:ph type="sldNum" sz="quarter" idx="12"/>
          </p:nvPr>
        </p:nvSpPr>
        <p:spPr/>
        <p:txBody>
          <a:bodyPr/>
          <a:lstStyle/>
          <a:p>
            <a:fld id="{49ABCAEC-7D34-E549-A96E-FCEDAADBE4B0}" type="slidenum">
              <a:rPr lang="en-US" smtClean="0"/>
              <a:t>69</a:t>
            </a:fld>
            <a:endParaRPr lang="en-US"/>
          </a:p>
        </p:txBody>
      </p:sp>
    </p:spTree>
    <p:extLst>
      <p:ext uri="{BB962C8B-B14F-4D97-AF65-F5344CB8AC3E}">
        <p14:creationId xmlns:p14="http://schemas.microsoft.com/office/powerpoint/2010/main" val="238887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7478-93C4-28F7-E7C8-7CDBECFD9DEF}"/>
              </a:ext>
            </a:extLst>
          </p:cNvPr>
          <p:cNvSpPr>
            <a:spLocks noGrp="1"/>
          </p:cNvSpPr>
          <p:nvPr>
            <p:ph type="title"/>
          </p:nvPr>
        </p:nvSpPr>
        <p:spPr>
          <a:xfrm>
            <a:off x="565151" y="697832"/>
            <a:ext cx="4006849" cy="4957010"/>
          </a:xfrm>
        </p:spPr>
        <p:txBody>
          <a:bodyPr>
            <a:normAutofit/>
          </a:bodyPr>
          <a:lstStyle/>
          <a:p>
            <a:r>
              <a:rPr lang="en-GB" sz="4400" b="0" i="0" u="none" strike="noStrike" dirty="0">
                <a:solidFill>
                  <a:srgbClr val="D1D5DB"/>
                </a:solidFill>
                <a:effectLst/>
                <a:latin typeface="ACADEMY ENGRAVED LET PLAIN:1.0" panose="02000000000000000000" pitchFamily="2" charset="0"/>
              </a:rPr>
              <a:t>Asyncio provides several key features for building asynchronous applications</a:t>
            </a:r>
            <a:endParaRPr lang="en-TR" sz="4400" dirty="0">
              <a:latin typeface="ACADEMY ENGRAVED LET PLAIN:1.0" panose="02000000000000000000" pitchFamily="2" charset="0"/>
            </a:endParaRPr>
          </a:p>
        </p:txBody>
      </p:sp>
      <p:pic>
        <p:nvPicPr>
          <p:cNvPr id="5122" name="Picture 2" descr="Reactor">
            <a:extLst>
              <a:ext uri="{FF2B5EF4-FFF2-40B4-BE49-F238E27FC236}">
                <a16:creationId xmlns:a16="http://schemas.microsoft.com/office/drawing/2014/main" id="{21649E8C-CE13-5BC2-0FF1-99F1F4BD0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45816"/>
            <a:ext cx="6312796" cy="44610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A11500C-BFBA-BDF4-454F-F6685B3C8921}"/>
              </a:ext>
            </a:extLst>
          </p:cNvPr>
          <p:cNvSpPr>
            <a:spLocks noGrp="1"/>
          </p:cNvSpPr>
          <p:nvPr>
            <p:ph type="sldNum" sz="quarter" idx="12"/>
          </p:nvPr>
        </p:nvSpPr>
        <p:spPr/>
        <p:txBody>
          <a:bodyPr/>
          <a:lstStyle/>
          <a:p>
            <a:fld id="{49ABCAEC-7D34-E549-A96E-FCEDAADBE4B0}" type="slidenum">
              <a:rPr lang="en-US" smtClean="0"/>
              <a:t>7</a:t>
            </a:fld>
            <a:endParaRPr lang="en-US"/>
          </a:p>
        </p:txBody>
      </p:sp>
    </p:spTree>
    <p:extLst>
      <p:ext uri="{BB962C8B-B14F-4D97-AF65-F5344CB8AC3E}">
        <p14:creationId xmlns:p14="http://schemas.microsoft.com/office/powerpoint/2010/main" val="262697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1615-CD55-B4AC-7BD1-6E6F9A0AD501}"/>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Server programming:</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98F1C863-99A6-DEDC-9494-E9595B148B55}"/>
              </a:ext>
            </a:extLst>
          </p:cNvPr>
          <p:cNvSpPr>
            <a:spLocks noGrp="1"/>
          </p:cNvSpPr>
          <p:nvPr>
            <p:ph idx="1"/>
          </p:nvPr>
        </p:nvSpPr>
        <p:spPr>
          <a:xfrm>
            <a:off x="565150" y="2958972"/>
            <a:ext cx="8846136" cy="2696240"/>
          </a:xfrm>
        </p:spPr>
        <p:txBody>
          <a:bodyPr/>
          <a:lstStyle/>
          <a:p>
            <a:r>
              <a:rPr lang="en-GB" b="0" i="0" u="none" strike="noStrike" dirty="0">
                <a:solidFill>
                  <a:srgbClr val="D1D5DB"/>
                </a:solidFill>
                <a:effectLst/>
                <a:latin typeface="Söhne"/>
              </a:rPr>
              <a:t>When building servers, Asyncio can be used to handle multiple connections and requests simultaneously, without blocking the main thread.</a:t>
            </a:r>
          </a:p>
          <a:p>
            <a:endParaRPr lang="en-TR" dirty="0"/>
          </a:p>
        </p:txBody>
      </p:sp>
      <p:sp>
        <p:nvSpPr>
          <p:cNvPr id="4" name="Slide Number Placeholder 3">
            <a:extLst>
              <a:ext uri="{FF2B5EF4-FFF2-40B4-BE49-F238E27FC236}">
                <a16:creationId xmlns:a16="http://schemas.microsoft.com/office/drawing/2014/main" id="{899D1886-0679-2323-9B70-5CD811D71C63}"/>
              </a:ext>
            </a:extLst>
          </p:cNvPr>
          <p:cNvSpPr>
            <a:spLocks noGrp="1"/>
          </p:cNvSpPr>
          <p:nvPr>
            <p:ph type="sldNum" sz="quarter" idx="12"/>
          </p:nvPr>
        </p:nvSpPr>
        <p:spPr/>
        <p:txBody>
          <a:bodyPr/>
          <a:lstStyle/>
          <a:p>
            <a:fld id="{49ABCAEC-7D34-E549-A96E-FCEDAADBE4B0}" type="slidenum">
              <a:rPr lang="en-US" smtClean="0"/>
              <a:t>70</a:t>
            </a:fld>
            <a:endParaRPr lang="en-US"/>
          </a:p>
        </p:txBody>
      </p:sp>
    </p:spTree>
    <p:extLst>
      <p:ext uri="{BB962C8B-B14F-4D97-AF65-F5344CB8AC3E}">
        <p14:creationId xmlns:p14="http://schemas.microsoft.com/office/powerpoint/2010/main" val="2613733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41F4-3004-36D1-682F-B2AC554F6FB7}"/>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Database programming</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DA85EA8A-1C19-DCCB-321D-16EE0141BBEC}"/>
              </a:ext>
            </a:extLst>
          </p:cNvPr>
          <p:cNvSpPr>
            <a:spLocks noGrp="1"/>
          </p:cNvSpPr>
          <p:nvPr>
            <p:ph idx="1"/>
          </p:nvPr>
        </p:nvSpPr>
        <p:spPr>
          <a:xfrm>
            <a:off x="565150" y="2785402"/>
            <a:ext cx="9633927" cy="2975825"/>
          </a:xfrm>
        </p:spPr>
        <p:txBody>
          <a:bodyPr/>
          <a:lstStyle/>
          <a:p>
            <a:r>
              <a:rPr lang="en-GB" b="0" i="0" u="none" strike="noStrike" dirty="0">
                <a:solidFill>
                  <a:srgbClr val="D1D5DB"/>
                </a:solidFill>
                <a:effectLst/>
                <a:latin typeface="Söhne"/>
              </a:rPr>
              <a:t>When interacting with databases, Asyncio can be used to execute queries asynchronously, allowing your application to continue processing other requests while waiting for the database to respond.</a:t>
            </a:r>
          </a:p>
          <a:p>
            <a:endParaRPr lang="en-TR" dirty="0"/>
          </a:p>
        </p:txBody>
      </p:sp>
      <p:sp>
        <p:nvSpPr>
          <p:cNvPr id="4" name="Slide Number Placeholder 3">
            <a:extLst>
              <a:ext uri="{FF2B5EF4-FFF2-40B4-BE49-F238E27FC236}">
                <a16:creationId xmlns:a16="http://schemas.microsoft.com/office/drawing/2014/main" id="{A8D88D41-5A4D-1176-FD20-686D00CCE8EF}"/>
              </a:ext>
            </a:extLst>
          </p:cNvPr>
          <p:cNvSpPr>
            <a:spLocks noGrp="1"/>
          </p:cNvSpPr>
          <p:nvPr>
            <p:ph type="sldNum" sz="quarter" idx="12"/>
          </p:nvPr>
        </p:nvSpPr>
        <p:spPr/>
        <p:txBody>
          <a:bodyPr/>
          <a:lstStyle/>
          <a:p>
            <a:fld id="{49ABCAEC-7D34-E549-A96E-FCEDAADBE4B0}" type="slidenum">
              <a:rPr lang="en-US" smtClean="0"/>
              <a:t>71</a:t>
            </a:fld>
            <a:endParaRPr lang="en-US"/>
          </a:p>
        </p:txBody>
      </p:sp>
    </p:spTree>
    <p:extLst>
      <p:ext uri="{BB962C8B-B14F-4D97-AF65-F5344CB8AC3E}">
        <p14:creationId xmlns:p14="http://schemas.microsoft.com/office/powerpoint/2010/main" val="3613031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8651-CF56-F8DD-B055-1B8D3ABC7842}"/>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GUI programming</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652E8FD0-B056-1135-88BB-61802ACC5330}"/>
              </a:ext>
            </a:extLst>
          </p:cNvPr>
          <p:cNvSpPr>
            <a:spLocks noGrp="1"/>
          </p:cNvSpPr>
          <p:nvPr>
            <p:ph idx="1"/>
          </p:nvPr>
        </p:nvSpPr>
        <p:spPr>
          <a:xfrm>
            <a:off x="565150" y="2743200"/>
            <a:ext cx="9830875" cy="3018028"/>
          </a:xfrm>
        </p:spPr>
        <p:txBody>
          <a:bodyPr/>
          <a:lstStyle/>
          <a:p>
            <a:r>
              <a:rPr lang="en-GB" b="0" i="0" u="none" strike="noStrike" dirty="0">
                <a:solidFill>
                  <a:srgbClr val="D1D5DB"/>
                </a:solidFill>
                <a:effectLst/>
                <a:latin typeface="Söhne"/>
              </a:rPr>
              <a:t>When building graphical user interfaces, Asyncio can be used to manage user interactions and events in a non-blocking way, improving the responsiveness and performance of the application.</a:t>
            </a:r>
          </a:p>
          <a:p>
            <a:endParaRPr lang="en-TR" dirty="0"/>
          </a:p>
        </p:txBody>
      </p:sp>
      <p:sp>
        <p:nvSpPr>
          <p:cNvPr id="4" name="Slide Number Placeholder 3">
            <a:extLst>
              <a:ext uri="{FF2B5EF4-FFF2-40B4-BE49-F238E27FC236}">
                <a16:creationId xmlns:a16="http://schemas.microsoft.com/office/drawing/2014/main" id="{46E0B136-E2C1-A1E1-7DE6-6CA42FA69753}"/>
              </a:ext>
            </a:extLst>
          </p:cNvPr>
          <p:cNvSpPr>
            <a:spLocks noGrp="1"/>
          </p:cNvSpPr>
          <p:nvPr>
            <p:ph type="sldNum" sz="quarter" idx="12"/>
          </p:nvPr>
        </p:nvSpPr>
        <p:spPr/>
        <p:txBody>
          <a:bodyPr/>
          <a:lstStyle/>
          <a:p>
            <a:fld id="{49ABCAEC-7D34-E549-A96E-FCEDAADBE4B0}" type="slidenum">
              <a:rPr lang="en-US" smtClean="0"/>
              <a:t>72</a:t>
            </a:fld>
            <a:endParaRPr lang="en-US"/>
          </a:p>
        </p:txBody>
      </p:sp>
    </p:spTree>
    <p:extLst>
      <p:ext uri="{BB962C8B-B14F-4D97-AF65-F5344CB8AC3E}">
        <p14:creationId xmlns:p14="http://schemas.microsoft.com/office/powerpoint/2010/main" val="1106612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7921-4DF5-B341-6AE8-43119C1D97C2}"/>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IoT applications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B25C9F82-575E-D2D1-66EC-40D409AD7ED4}"/>
              </a:ext>
            </a:extLst>
          </p:cNvPr>
          <p:cNvSpPr>
            <a:spLocks noGrp="1"/>
          </p:cNvSpPr>
          <p:nvPr>
            <p:ph idx="1"/>
          </p:nvPr>
        </p:nvSpPr>
        <p:spPr>
          <a:xfrm>
            <a:off x="565150" y="2715064"/>
            <a:ext cx="9662062" cy="3046163"/>
          </a:xfrm>
        </p:spPr>
        <p:txBody>
          <a:bodyPr/>
          <a:lstStyle/>
          <a:p>
            <a:pPr marL="0" indent="0" algn="l">
              <a:buNone/>
            </a:pPr>
            <a:r>
              <a:rPr lang="en-GB" b="0" i="0" u="none" strike="noStrike" dirty="0">
                <a:solidFill>
                  <a:srgbClr val="D1D5DB"/>
                </a:solidFill>
                <a:effectLst/>
                <a:latin typeface="Söhne"/>
              </a:rPr>
              <a:t> When working with Internet of Things (IoT) devices, Asyncio can be used to manage multiple connections and events simultaneously, allowing your application to respond to data streams from multiple sensors or devices in real-time.</a:t>
            </a:r>
          </a:p>
          <a:p>
            <a:br>
              <a:rPr lang="en-GB" dirty="0"/>
            </a:br>
            <a:endParaRPr lang="en-TR" dirty="0"/>
          </a:p>
        </p:txBody>
      </p:sp>
      <p:sp>
        <p:nvSpPr>
          <p:cNvPr id="4" name="Slide Number Placeholder 3">
            <a:extLst>
              <a:ext uri="{FF2B5EF4-FFF2-40B4-BE49-F238E27FC236}">
                <a16:creationId xmlns:a16="http://schemas.microsoft.com/office/drawing/2014/main" id="{155FCF0E-1CDB-4EB3-6A94-410D79E0CD83}"/>
              </a:ext>
            </a:extLst>
          </p:cNvPr>
          <p:cNvSpPr>
            <a:spLocks noGrp="1"/>
          </p:cNvSpPr>
          <p:nvPr>
            <p:ph type="sldNum" sz="quarter" idx="12"/>
          </p:nvPr>
        </p:nvSpPr>
        <p:spPr/>
        <p:txBody>
          <a:bodyPr/>
          <a:lstStyle/>
          <a:p>
            <a:fld id="{49ABCAEC-7D34-E549-A96E-FCEDAADBE4B0}" type="slidenum">
              <a:rPr lang="en-US" smtClean="0"/>
              <a:t>73</a:t>
            </a:fld>
            <a:endParaRPr lang="en-US"/>
          </a:p>
        </p:txBody>
      </p:sp>
    </p:spTree>
    <p:extLst>
      <p:ext uri="{BB962C8B-B14F-4D97-AF65-F5344CB8AC3E}">
        <p14:creationId xmlns:p14="http://schemas.microsoft.com/office/powerpoint/2010/main" val="4224612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E86ED-EB30-42BB-89EC-AED7A55BA462}"/>
              </a:ext>
            </a:extLst>
          </p:cNvPr>
          <p:cNvSpPr>
            <a:spLocks noGrp="1"/>
          </p:cNvSpPr>
          <p:nvPr>
            <p:ph idx="1"/>
          </p:nvPr>
        </p:nvSpPr>
        <p:spPr>
          <a:xfrm>
            <a:off x="430239" y="1467853"/>
            <a:ext cx="4358329" cy="3272056"/>
          </a:xfrm>
        </p:spPr>
        <p:txBody>
          <a:bodyPr>
            <a:normAutofit/>
          </a:bodyPr>
          <a:lstStyle/>
          <a:p>
            <a:r>
              <a:rPr lang="en-GB" b="0" i="0" u="none" strike="noStrike" dirty="0">
                <a:solidFill>
                  <a:srgbClr val="D1D5DB"/>
                </a:solidFill>
                <a:effectLst/>
                <a:latin typeface="ACADEMY ENGRAVED LET PLAIN:1.0" panose="02000000000000000000" pitchFamily="2" charset="0"/>
              </a:rPr>
              <a:t>Overall, Asyncio can be used in a wide variety of applications where </a:t>
            </a:r>
          </a:p>
          <a:p>
            <a:r>
              <a:rPr lang="en-GB" b="0" i="0" u="none" strike="noStrike" dirty="0">
                <a:solidFill>
                  <a:srgbClr val="D1D5DB"/>
                </a:solidFill>
                <a:effectLst/>
                <a:latin typeface="ACADEMY ENGRAVED LET PLAIN:1.0" panose="02000000000000000000" pitchFamily="2" charset="0"/>
              </a:rPr>
              <a:t>non-blocking I/O,</a:t>
            </a:r>
          </a:p>
          <a:p>
            <a:r>
              <a:rPr lang="en-GB" b="0" i="0" u="none" strike="noStrike" dirty="0">
                <a:solidFill>
                  <a:srgbClr val="D1D5DB"/>
                </a:solidFill>
                <a:effectLst/>
                <a:latin typeface="ACADEMY ENGRAVED LET PLAIN:1.0" panose="02000000000000000000" pitchFamily="2" charset="0"/>
              </a:rPr>
              <a:t> concurrency, and </a:t>
            </a:r>
          </a:p>
          <a:p>
            <a:r>
              <a:rPr lang="en-GB" b="0" i="0" u="none" strike="noStrike" dirty="0">
                <a:solidFill>
                  <a:srgbClr val="D1D5DB"/>
                </a:solidFill>
                <a:effectLst/>
                <a:latin typeface="ACADEMY ENGRAVED LET PLAIN:1.0" panose="02000000000000000000" pitchFamily="2" charset="0"/>
              </a:rPr>
              <a:t>event-driven programming </a:t>
            </a:r>
          </a:p>
          <a:p>
            <a:pPr marL="0" indent="0">
              <a:buNone/>
            </a:pPr>
            <a:r>
              <a:rPr lang="en-GB" b="0" i="0" u="none" strike="noStrike" dirty="0">
                <a:solidFill>
                  <a:srgbClr val="D1D5DB"/>
                </a:solidFill>
                <a:effectLst/>
                <a:latin typeface="ACADEMY ENGRAVED LET PLAIN:1.0" panose="02000000000000000000" pitchFamily="2" charset="0"/>
              </a:rPr>
              <a:t>are important.</a:t>
            </a:r>
            <a:endParaRPr lang="en-TR" dirty="0">
              <a:solidFill>
                <a:schemeClr val="bg2"/>
              </a:solidFill>
              <a:latin typeface="ACADEMY ENGRAVED LET PLAIN:1.0" panose="02000000000000000000" pitchFamily="2" charset="0"/>
            </a:endParaRPr>
          </a:p>
        </p:txBody>
      </p:sp>
      <p:pic>
        <p:nvPicPr>
          <p:cNvPr id="1026" name="Picture 2">
            <a:extLst>
              <a:ext uri="{FF2B5EF4-FFF2-40B4-BE49-F238E27FC236}">
                <a16:creationId xmlns:a16="http://schemas.microsoft.com/office/drawing/2014/main" id="{6F8F62DB-C2D7-9FE2-157C-6846D30D2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915" y="1467853"/>
            <a:ext cx="6935119" cy="423399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260B89F-3F82-A654-84F8-7D5B96D4CB5D}"/>
              </a:ext>
            </a:extLst>
          </p:cNvPr>
          <p:cNvSpPr>
            <a:spLocks noGrp="1"/>
          </p:cNvSpPr>
          <p:nvPr>
            <p:ph type="sldNum" sz="quarter" idx="12"/>
          </p:nvPr>
        </p:nvSpPr>
        <p:spPr/>
        <p:txBody>
          <a:bodyPr/>
          <a:lstStyle/>
          <a:p>
            <a:fld id="{49ABCAEC-7D34-E549-A96E-FCEDAADBE4B0}" type="slidenum">
              <a:rPr lang="en-US" smtClean="0"/>
              <a:t>74</a:t>
            </a:fld>
            <a:endParaRPr lang="en-US"/>
          </a:p>
        </p:txBody>
      </p:sp>
    </p:spTree>
    <p:extLst>
      <p:ext uri="{BB962C8B-B14F-4D97-AF65-F5344CB8AC3E}">
        <p14:creationId xmlns:p14="http://schemas.microsoft.com/office/powerpoint/2010/main" val="15486978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F67F-34EE-F12C-2C6F-46917A8DD021}"/>
              </a:ext>
            </a:extLst>
          </p:cNvPr>
          <p:cNvSpPr>
            <a:spLocks noGrp="1"/>
          </p:cNvSpPr>
          <p:nvPr>
            <p:ph type="title"/>
          </p:nvPr>
        </p:nvSpPr>
        <p:spPr>
          <a:xfrm>
            <a:off x="565150" y="1708484"/>
            <a:ext cx="7640387" cy="3946358"/>
          </a:xfrm>
        </p:spPr>
        <p:txBody>
          <a:bodyPr>
            <a:normAutofit/>
          </a:bodyPr>
          <a:lstStyle/>
          <a:p>
            <a:r>
              <a:rPr lang="en-GB" b="0" dirty="0">
                <a:solidFill>
                  <a:srgbClr val="D1D5DB"/>
                </a:solidFill>
                <a:latin typeface="ACADEMY ENGRAVED LET PLAIN:1.0" panose="02000000000000000000" pitchFamily="2" charset="0"/>
              </a:rPr>
              <a:t>H</a:t>
            </a:r>
            <a:r>
              <a:rPr lang="en-GB" b="0" i="0" u="none" strike="noStrike" dirty="0">
                <a:solidFill>
                  <a:srgbClr val="D1D5DB"/>
                </a:solidFill>
                <a:effectLst/>
                <a:latin typeface="ACADEMY ENGRAVED LET PLAIN:1.0" panose="02000000000000000000" pitchFamily="2" charset="0"/>
              </a:rPr>
              <a:t>ere are some specific code examples to illustrate how Asyncio can be used:</a:t>
            </a:r>
            <a:endParaRPr lang="en-TR" dirty="0">
              <a:latin typeface="ACADEMY ENGRAVED LET PLAIN:1.0" panose="02000000000000000000" pitchFamily="2" charset="0"/>
            </a:endParaRPr>
          </a:p>
        </p:txBody>
      </p:sp>
      <p:sp>
        <p:nvSpPr>
          <p:cNvPr id="3" name="Slide Number Placeholder 2">
            <a:extLst>
              <a:ext uri="{FF2B5EF4-FFF2-40B4-BE49-F238E27FC236}">
                <a16:creationId xmlns:a16="http://schemas.microsoft.com/office/drawing/2014/main" id="{058AD862-A2F3-60FC-02A6-53EA7D2E857B}"/>
              </a:ext>
            </a:extLst>
          </p:cNvPr>
          <p:cNvSpPr>
            <a:spLocks noGrp="1"/>
          </p:cNvSpPr>
          <p:nvPr>
            <p:ph type="sldNum" sz="quarter" idx="12"/>
          </p:nvPr>
        </p:nvSpPr>
        <p:spPr/>
        <p:txBody>
          <a:bodyPr/>
          <a:lstStyle/>
          <a:p>
            <a:fld id="{49ABCAEC-7D34-E549-A96E-FCEDAADBE4B0}" type="slidenum">
              <a:rPr lang="en-US" smtClean="0"/>
              <a:t>75</a:t>
            </a:fld>
            <a:endParaRPr lang="en-US"/>
          </a:p>
        </p:txBody>
      </p:sp>
    </p:spTree>
    <p:extLst>
      <p:ext uri="{BB962C8B-B14F-4D97-AF65-F5344CB8AC3E}">
        <p14:creationId xmlns:p14="http://schemas.microsoft.com/office/powerpoint/2010/main" val="2925581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BD7D-18E6-445A-674B-61ACCC41D6E1}"/>
              </a:ext>
            </a:extLst>
          </p:cNvPr>
          <p:cNvSpPr>
            <a:spLocks noGrp="1"/>
          </p:cNvSpPr>
          <p:nvPr>
            <p:ph type="title"/>
          </p:nvPr>
        </p:nvSpPr>
        <p:spPr>
          <a:xfrm>
            <a:off x="950160" y="2398335"/>
            <a:ext cx="7335835" cy="1268984"/>
          </a:xfrm>
        </p:spPr>
        <p:txBody>
          <a:bodyPr>
            <a:normAutofit/>
          </a:bodyPr>
          <a:lstStyle/>
          <a:p>
            <a:r>
              <a:rPr lang="en-GB" sz="4400" b="0" i="0" u="none" strike="noStrike" dirty="0">
                <a:solidFill>
                  <a:srgbClr val="D1D5DB"/>
                </a:solidFill>
                <a:effectLst/>
                <a:latin typeface="ACADEMY ENGRAVED LET PLAIN:1.0" panose="02000000000000000000" pitchFamily="2" charset="0"/>
              </a:rPr>
              <a:t>Asynchronous HTTP request</a:t>
            </a:r>
            <a:endParaRPr lang="en-TR" sz="4400" dirty="0">
              <a:latin typeface="ACADEMY ENGRAVED LET PLAIN:1.0" panose="02000000000000000000" pitchFamily="2" charset="0"/>
            </a:endParaRPr>
          </a:p>
        </p:txBody>
      </p:sp>
      <p:sp>
        <p:nvSpPr>
          <p:cNvPr id="3" name="Slide Number Placeholder 2">
            <a:extLst>
              <a:ext uri="{FF2B5EF4-FFF2-40B4-BE49-F238E27FC236}">
                <a16:creationId xmlns:a16="http://schemas.microsoft.com/office/drawing/2014/main" id="{4C7924E7-CB36-4EB6-FDB6-CCDA1749A8C3}"/>
              </a:ext>
            </a:extLst>
          </p:cNvPr>
          <p:cNvSpPr>
            <a:spLocks noGrp="1"/>
          </p:cNvSpPr>
          <p:nvPr>
            <p:ph type="sldNum" sz="quarter" idx="12"/>
          </p:nvPr>
        </p:nvSpPr>
        <p:spPr/>
        <p:txBody>
          <a:bodyPr/>
          <a:lstStyle/>
          <a:p>
            <a:fld id="{49ABCAEC-7D34-E549-A96E-FCEDAADBE4B0}" type="slidenum">
              <a:rPr lang="en-US" smtClean="0"/>
              <a:t>76</a:t>
            </a:fld>
            <a:endParaRPr lang="en-US"/>
          </a:p>
        </p:txBody>
      </p:sp>
    </p:spTree>
    <p:extLst>
      <p:ext uri="{BB962C8B-B14F-4D97-AF65-F5344CB8AC3E}">
        <p14:creationId xmlns:p14="http://schemas.microsoft.com/office/powerpoint/2010/main" val="140226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14B0C-E1A7-CF20-EA60-9266B84673C1}"/>
              </a:ext>
            </a:extLst>
          </p:cNvPr>
          <p:cNvSpPr>
            <a:spLocks noGrp="1"/>
          </p:cNvSpPr>
          <p:nvPr>
            <p:ph idx="1"/>
          </p:nvPr>
        </p:nvSpPr>
        <p:spPr>
          <a:xfrm>
            <a:off x="236370" y="433137"/>
            <a:ext cx="4695574" cy="6015789"/>
          </a:xfrm>
        </p:spPr>
        <p:txBody>
          <a:bodyPr>
            <a:normAutofit lnSpcReduction="10000"/>
          </a:bodyPr>
          <a:lstStyle/>
          <a:p>
            <a:pPr>
              <a:lnSpc>
                <a:spcPct val="110000"/>
              </a:lnSpc>
            </a:pPr>
            <a:r>
              <a:rPr lang="en-GB" dirty="0">
                <a:solidFill>
                  <a:srgbClr val="D1D5DB"/>
                </a:solidFill>
                <a:latin typeface="Söhne"/>
              </a:rPr>
              <a:t>In this example, we use Asyncio to make an HTTP request to a URL asynchronously. </a:t>
            </a:r>
          </a:p>
          <a:p>
            <a:pPr>
              <a:lnSpc>
                <a:spcPct val="110000"/>
              </a:lnSpc>
            </a:pPr>
            <a:endParaRPr lang="en-GB" dirty="0">
              <a:solidFill>
                <a:srgbClr val="D1D5DB"/>
              </a:solidFill>
              <a:latin typeface="Söhne"/>
            </a:endParaRPr>
          </a:p>
          <a:p>
            <a:pPr>
              <a:lnSpc>
                <a:spcPct val="110000"/>
              </a:lnSpc>
            </a:pPr>
            <a:r>
              <a:rPr lang="en-GB" dirty="0">
                <a:solidFill>
                  <a:srgbClr val="D1D5DB"/>
                </a:solidFill>
                <a:latin typeface="Söhne"/>
              </a:rPr>
              <a:t>The fetch function uses the </a:t>
            </a:r>
            <a:r>
              <a:rPr lang="en-GB" dirty="0" err="1">
                <a:solidFill>
                  <a:srgbClr val="D1D5DB"/>
                </a:solidFill>
                <a:latin typeface="Söhne"/>
              </a:rPr>
              <a:t>aiohttp</a:t>
            </a:r>
            <a:r>
              <a:rPr lang="en-GB" dirty="0">
                <a:solidFill>
                  <a:srgbClr val="D1D5DB"/>
                </a:solidFill>
                <a:latin typeface="Söhne"/>
              </a:rPr>
              <a:t> library to make an HTTP GET request to the specified URL, and returns the response content as text. </a:t>
            </a:r>
          </a:p>
          <a:p>
            <a:pPr>
              <a:lnSpc>
                <a:spcPct val="110000"/>
              </a:lnSpc>
            </a:pPr>
            <a:endParaRPr lang="en-GB" dirty="0">
              <a:solidFill>
                <a:srgbClr val="D1D5DB"/>
              </a:solidFill>
              <a:latin typeface="Söhne"/>
            </a:endParaRPr>
          </a:p>
          <a:p>
            <a:pPr>
              <a:lnSpc>
                <a:spcPct val="110000"/>
              </a:lnSpc>
            </a:pPr>
            <a:r>
              <a:rPr lang="en-GB" dirty="0">
                <a:solidFill>
                  <a:srgbClr val="D1D5DB"/>
                </a:solidFill>
                <a:latin typeface="Söhne"/>
              </a:rPr>
              <a:t>The main function uses the </a:t>
            </a:r>
            <a:r>
              <a:rPr lang="en-GB" dirty="0" err="1">
                <a:solidFill>
                  <a:srgbClr val="D1D5DB"/>
                </a:solidFill>
                <a:latin typeface="Söhne"/>
              </a:rPr>
              <a:t>asyncio.run</a:t>
            </a:r>
            <a:r>
              <a:rPr lang="en-GB" dirty="0">
                <a:solidFill>
                  <a:srgbClr val="D1D5DB"/>
                </a:solidFill>
                <a:latin typeface="Söhne"/>
              </a:rPr>
              <a:t> function to execute the coroutine and print the response content.</a:t>
            </a:r>
          </a:p>
        </p:txBody>
      </p:sp>
      <p:pic>
        <p:nvPicPr>
          <p:cNvPr id="4" name="Picture 3">
            <a:extLst>
              <a:ext uri="{FF2B5EF4-FFF2-40B4-BE49-F238E27FC236}">
                <a16:creationId xmlns:a16="http://schemas.microsoft.com/office/drawing/2014/main" id="{EA943CFD-E561-6D0E-3DB3-7689D250BACF}"/>
              </a:ext>
            </a:extLst>
          </p:cNvPr>
          <p:cNvPicPr>
            <a:picLocks noChangeAspect="1"/>
          </p:cNvPicPr>
          <p:nvPr/>
        </p:nvPicPr>
        <p:blipFill>
          <a:blip r:embed="rId2"/>
          <a:stretch>
            <a:fillRect/>
          </a:stretch>
        </p:blipFill>
        <p:spPr>
          <a:xfrm>
            <a:off x="5260726" y="663436"/>
            <a:ext cx="6694905" cy="5125787"/>
          </a:xfrm>
          <a:prstGeom prst="rect">
            <a:avLst/>
          </a:prstGeom>
        </p:spPr>
      </p:pic>
      <p:sp>
        <p:nvSpPr>
          <p:cNvPr id="2" name="Slide Number Placeholder 1">
            <a:extLst>
              <a:ext uri="{FF2B5EF4-FFF2-40B4-BE49-F238E27FC236}">
                <a16:creationId xmlns:a16="http://schemas.microsoft.com/office/drawing/2014/main" id="{381CD4F5-F337-2F0B-781A-4F0D83EF9C3D}"/>
              </a:ext>
            </a:extLst>
          </p:cNvPr>
          <p:cNvSpPr>
            <a:spLocks noGrp="1"/>
          </p:cNvSpPr>
          <p:nvPr>
            <p:ph type="sldNum" sz="quarter" idx="12"/>
          </p:nvPr>
        </p:nvSpPr>
        <p:spPr/>
        <p:txBody>
          <a:bodyPr/>
          <a:lstStyle/>
          <a:p>
            <a:fld id="{49ABCAEC-7D34-E549-A96E-FCEDAADBE4B0}" type="slidenum">
              <a:rPr lang="en-US" smtClean="0"/>
              <a:t>77</a:t>
            </a:fld>
            <a:endParaRPr lang="en-US"/>
          </a:p>
        </p:txBody>
      </p:sp>
    </p:spTree>
    <p:extLst>
      <p:ext uri="{BB962C8B-B14F-4D97-AF65-F5344CB8AC3E}">
        <p14:creationId xmlns:p14="http://schemas.microsoft.com/office/powerpoint/2010/main" val="3296951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0D8F-A9BA-51EA-6FE0-40CAA9B60D03}"/>
              </a:ext>
            </a:extLst>
          </p:cNvPr>
          <p:cNvSpPr>
            <a:spLocks noGrp="1"/>
          </p:cNvSpPr>
          <p:nvPr>
            <p:ph type="title"/>
          </p:nvPr>
        </p:nvSpPr>
        <p:spPr>
          <a:xfrm>
            <a:off x="1094540" y="2479374"/>
            <a:ext cx="7335835" cy="1268984"/>
          </a:xfrm>
        </p:spPr>
        <p:txBody>
          <a:bodyPr>
            <a:normAutofit fontScale="90000"/>
          </a:bodyPr>
          <a:lstStyle/>
          <a:p>
            <a:r>
              <a:rPr lang="en-GB" sz="4900" b="0" i="0" u="none" strike="noStrike" dirty="0">
                <a:solidFill>
                  <a:srgbClr val="D1D5DB"/>
                </a:solidFill>
                <a:effectLst/>
                <a:latin typeface="ACADEMY ENGRAVED LET PLAIN:1.0" panose="02000000000000000000" pitchFamily="2" charset="0"/>
              </a:rPr>
              <a:t>Asynchronous file I/O:</a:t>
            </a:r>
            <a:br>
              <a:rPr lang="en-GB" b="0" i="0" u="none" strike="noStrike" dirty="0">
                <a:solidFill>
                  <a:srgbClr val="D1D5DB"/>
                </a:solidFill>
                <a:effectLst/>
                <a:latin typeface="Söhne"/>
              </a:rPr>
            </a:br>
            <a:endParaRPr lang="en-TR" dirty="0"/>
          </a:p>
        </p:txBody>
      </p:sp>
      <p:sp>
        <p:nvSpPr>
          <p:cNvPr id="3" name="Slide Number Placeholder 2">
            <a:extLst>
              <a:ext uri="{FF2B5EF4-FFF2-40B4-BE49-F238E27FC236}">
                <a16:creationId xmlns:a16="http://schemas.microsoft.com/office/drawing/2014/main" id="{674377C4-D791-8880-25F9-C0FE3D0782C4}"/>
              </a:ext>
            </a:extLst>
          </p:cNvPr>
          <p:cNvSpPr>
            <a:spLocks noGrp="1"/>
          </p:cNvSpPr>
          <p:nvPr>
            <p:ph type="sldNum" sz="quarter" idx="12"/>
          </p:nvPr>
        </p:nvSpPr>
        <p:spPr/>
        <p:txBody>
          <a:bodyPr/>
          <a:lstStyle/>
          <a:p>
            <a:fld id="{49ABCAEC-7D34-E549-A96E-FCEDAADBE4B0}" type="slidenum">
              <a:rPr lang="en-US" smtClean="0"/>
              <a:t>78</a:t>
            </a:fld>
            <a:endParaRPr lang="en-US"/>
          </a:p>
        </p:txBody>
      </p:sp>
    </p:spTree>
    <p:extLst>
      <p:ext uri="{BB962C8B-B14F-4D97-AF65-F5344CB8AC3E}">
        <p14:creationId xmlns:p14="http://schemas.microsoft.com/office/powerpoint/2010/main" val="17136298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97D525-8356-728F-7301-E8C9EFD21230}"/>
              </a:ext>
            </a:extLst>
          </p:cNvPr>
          <p:cNvSpPr>
            <a:spLocks noGrp="1"/>
          </p:cNvSpPr>
          <p:nvPr>
            <p:ph idx="1"/>
          </p:nvPr>
        </p:nvSpPr>
        <p:spPr>
          <a:xfrm>
            <a:off x="565150" y="457199"/>
            <a:ext cx="4897187" cy="6034505"/>
          </a:xfrm>
        </p:spPr>
        <p:txBody>
          <a:bodyPr>
            <a:normAutofit fontScale="92500" lnSpcReduction="20000"/>
          </a:bodyPr>
          <a:lstStyle/>
          <a:p>
            <a:r>
              <a:rPr lang="en-GB" dirty="0">
                <a:solidFill>
                  <a:srgbClr val="D1D5DB"/>
                </a:solidFill>
                <a:latin typeface="Söhne"/>
              </a:rPr>
              <a:t>In this example, we use Asyncio to perform file I/O operations asynchronously. </a:t>
            </a:r>
          </a:p>
          <a:p>
            <a:endParaRPr lang="en-GB" dirty="0">
              <a:solidFill>
                <a:srgbClr val="D1D5DB"/>
              </a:solidFill>
              <a:latin typeface="Söhne"/>
            </a:endParaRPr>
          </a:p>
          <a:p>
            <a:r>
              <a:rPr lang="en-GB" dirty="0">
                <a:solidFill>
                  <a:srgbClr val="D1D5DB"/>
                </a:solidFill>
                <a:latin typeface="Söhne"/>
              </a:rPr>
              <a:t>The </a:t>
            </a:r>
            <a:r>
              <a:rPr lang="en-GB" dirty="0" err="1">
                <a:solidFill>
                  <a:srgbClr val="D1D5DB"/>
                </a:solidFill>
                <a:latin typeface="Söhne"/>
              </a:rPr>
              <a:t>read_file</a:t>
            </a:r>
            <a:r>
              <a:rPr lang="en-GB" dirty="0">
                <a:solidFill>
                  <a:srgbClr val="D1D5DB"/>
                </a:solidFill>
                <a:latin typeface="Söhne"/>
              </a:rPr>
              <a:t> function opens a file for reading, reads the contents of the file asynchronously, and returns the content as a string.</a:t>
            </a:r>
          </a:p>
          <a:p>
            <a:endParaRPr lang="en-GB" dirty="0">
              <a:solidFill>
                <a:srgbClr val="D1D5DB"/>
              </a:solidFill>
              <a:latin typeface="Söhne"/>
            </a:endParaRPr>
          </a:p>
          <a:p>
            <a:r>
              <a:rPr lang="en-GB" dirty="0">
                <a:solidFill>
                  <a:srgbClr val="D1D5DB"/>
                </a:solidFill>
                <a:latin typeface="Söhne"/>
              </a:rPr>
              <a:t> The </a:t>
            </a:r>
            <a:r>
              <a:rPr lang="en-GB" dirty="0" err="1">
                <a:solidFill>
                  <a:srgbClr val="D1D5DB"/>
                </a:solidFill>
                <a:latin typeface="Söhne"/>
              </a:rPr>
              <a:t>write_file</a:t>
            </a:r>
            <a:r>
              <a:rPr lang="en-GB" dirty="0">
                <a:solidFill>
                  <a:srgbClr val="D1D5DB"/>
                </a:solidFill>
                <a:latin typeface="Söhne"/>
              </a:rPr>
              <a:t> function opens a file for writing, writes the content to the file asynchronously, and then closes the file. </a:t>
            </a:r>
          </a:p>
          <a:p>
            <a:endParaRPr lang="en-GB" dirty="0">
              <a:solidFill>
                <a:srgbClr val="D1D5DB"/>
              </a:solidFill>
              <a:latin typeface="Söhne"/>
            </a:endParaRPr>
          </a:p>
          <a:p>
            <a:r>
              <a:rPr lang="en-GB" dirty="0">
                <a:solidFill>
                  <a:srgbClr val="D1D5DB"/>
                </a:solidFill>
                <a:latin typeface="Söhne"/>
              </a:rPr>
              <a:t>The main function reads the content of a file, replaces a substring, and writes the modified content back to the same file.</a:t>
            </a:r>
            <a:endParaRPr lang="en-TR" dirty="0">
              <a:solidFill>
                <a:srgbClr val="D1D5DB"/>
              </a:solidFill>
              <a:latin typeface="Söhne"/>
            </a:endParaRPr>
          </a:p>
        </p:txBody>
      </p:sp>
      <p:pic>
        <p:nvPicPr>
          <p:cNvPr id="4" name="Picture 3">
            <a:extLst>
              <a:ext uri="{FF2B5EF4-FFF2-40B4-BE49-F238E27FC236}">
                <a16:creationId xmlns:a16="http://schemas.microsoft.com/office/drawing/2014/main" id="{F08754BE-8AA5-CB34-55E9-13841CADFC8C}"/>
              </a:ext>
            </a:extLst>
          </p:cNvPr>
          <p:cNvPicPr>
            <a:picLocks noChangeAspect="1"/>
          </p:cNvPicPr>
          <p:nvPr/>
        </p:nvPicPr>
        <p:blipFill>
          <a:blip r:embed="rId2"/>
          <a:stretch>
            <a:fillRect/>
          </a:stretch>
        </p:blipFill>
        <p:spPr>
          <a:xfrm>
            <a:off x="6102350" y="751305"/>
            <a:ext cx="5524500" cy="5740400"/>
          </a:xfrm>
          <a:prstGeom prst="rect">
            <a:avLst/>
          </a:prstGeom>
        </p:spPr>
      </p:pic>
      <p:sp>
        <p:nvSpPr>
          <p:cNvPr id="2" name="Slide Number Placeholder 1">
            <a:extLst>
              <a:ext uri="{FF2B5EF4-FFF2-40B4-BE49-F238E27FC236}">
                <a16:creationId xmlns:a16="http://schemas.microsoft.com/office/drawing/2014/main" id="{0F7CB9E9-AFF8-6169-EADB-C06303149C85}"/>
              </a:ext>
            </a:extLst>
          </p:cNvPr>
          <p:cNvSpPr>
            <a:spLocks noGrp="1"/>
          </p:cNvSpPr>
          <p:nvPr>
            <p:ph type="sldNum" sz="quarter" idx="12"/>
          </p:nvPr>
        </p:nvSpPr>
        <p:spPr/>
        <p:txBody>
          <a:bodyPr/>
          <a:lstStyle/>
          <a:p>
            <a:fld id="{49ABCAEC-7D34-E549-A96E-FCEDAADBE4B0}" type="slidenum">
              <a:rPr lang="en-US" smtClean="0"/>
              <a:t>79</a:t>
            </a:fld>
            <a:endParaRPr lang="en-US"/>
          </a:p>
        </p:txBody>
      </p:sp>
    </p:spTree>
    <p:extLst>
      <p:ext uri="{BB962C8B-B14F-4D97-AF65-F5344CB8AC3E}">
        <p14:creationId xmlns:p14="http://schemas.microsoft.com/office/powerpoint/2010/main" val="361996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E6A4-22CC-595C-1C1F-A00C7ADEB31C}"/>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An event loop</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B6AEC896-BE8E-BD97-5BF2-C45CF2F52E5C}"/>
              </a:ext>
            </a:extLst>
          </p:cNvPr>
          <p:cNvSpPr>
            <a:spLocks noGrp="1"/>
          </p:cNvSpPr>
          <p:nvPr>
            <p:ph idx="1"/>
          </p:nvPr>
        </p:nvSpPr>
        <p:spPr>
          <a:xfrm>
            <a:off x="565150" y="2160016"/>
            <a:ext cx="5089691" cy="3252812"/>
          </a:xfrm>
        </p:spPr>
        <p:txBody>
          <a:bodyPr/>
          <a:lstStyle/>
          <a:p>
            <a:pPr algn="l"/>
            <a:r>
              <a:rPr lang="en-GB" b="0" i="0" u="none" strike="noStrike" dirty="0">
                <a:solidFill>
                  <a:srgbClr val="D1D5DB"/>
                </a:solidFill>
                <a:effectLst/>
                <a:latin typeface="Söhne"/>
              </a:rPr>
              <a:t>This is a core component of Asyncio that manages the scheduling and execution of coroutines. </a:t>
            </a:r>
            <a:endParaRPr lang="en-GB" dirty="0">
              <a:solidFill>
                <a:srgbClr val="D1D5DB"/>
              </a:solidFill>
              <a:latin typeface="Söhne"/>
            </a:endParaRPr>
          </a:p>
          <a:p>
            <a:pPr algn="l"/>
            <a:endParaRPr lang="en-GB" b="0" i="0" u="none" strike="noStrike" dirty="0">
              <a:solidFill>
                <a:srgbClr val="D1D5DB"/>
              </a:solidFill>
              <a:effectLst/>
              <a:latin typeface="Söhne"/>
            </a:endParaRPr>
          </a:p>
          <a:p>
            <a:pPr algn="l"/>
            <a:r>
              <a:rPr lang="en-GB" b="0" i="0" u="none" strike="noStrike" dirty="0">
                <a:solidFill>
                  <a:srgbClr val="D1D5DB"/>
                </a:solidFill>
                <a:effectLst/>
                <a:latin typeface="Söhne"/>
              </a:rPr>
              <a:t>The event loop monitors I/O events and triggers call backs when data is available or a task is complete.</a:t>
            </a:r>
          </a:p>
        </p:txBody>
      </p:sp>
      <p:pic>
        <p:nvPicPr>
          <p:cNvPr id="3074" name="Picture 2" descr="Intro to Asynchronous Python with Asyncio">
            <a:extLst>
              <a:ext uri="{FF2B5EF4-FFF2-40B4-BE49-F238E27FC236}">
                <a16:creationId xmlns:a16="http://schemas.microsoft.com/office/drawing/2014/main" id="{A6426797-DAE1-D129-BA7D-B55C0513E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842" y="964330"/>
            <a:ext cx="6247063" cy="45997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5824CDE-FD68-72B1-6467-7128EFE575F2}"/>
              </a:ext>
            </a:extLst>
          </p:cNvPr>
          <p:cNvSpPr>
            <a:spLocks noGrp="1"/>
          </p:cNvSpPr>
          <p:nvPr>
            <p:ph type="sldNum" sz="quarter" idx="12"/>
          </p:nvPr>
        </p:nvSpPr>
        <p:spPr/>
        <p:txBody>
          <a:bodyPr/>
          <a:lstStyle/>
          <a:p>
            <a:fld id="{49ABCAEC-7D34-E549-A96E-FCEDAADBE4B0}" type="slidenum">
              <a:rPr lang="en-US" smtClean="0"/>
              <a:t>8</a:t>
            </a:fld>
            <a:endParaRPr lang="en-US"/>
          </a:p>
        </p:txBody>
      </p:sp>
    </p:spTree>
    <p:extLst>
      <p:ext uri="{BB962C8B-B14F-4D97-AF65-F5344CB8AC3E}">
        <p14:creationId xmlns:p14="http://schemas.microsoft.com/office/powerpoint/2010/main" val="624107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653F-3BAA-28D3-D8D8-8B1217D74547}"/>
              </a:ext>
            </a:extLst>
          </p:cNvPr>
          <p:cNvSpPr>
            <a:spLocks noGrp="1"/>
          </p:cNvSpPr>
          <p:nvPr>
            <p:ph type="title"/>
          </p:nvPr>
        </p:nvSpPr>
        <p:spPr>
          <a:xfrm>
            <a:off x="1527677" y="2794508"/>
            <a:ext cx="7335835" cy="1268984"/>
          </a:xfrm>
        </p:spPr>
        <p:txBody>
          <a:bodyPr>
            <a:normAutofit fontScale="90000"/>
          </a:bodyPr>
          <a:lstStyle/>
          <a:p>
            <a:r>
              <a:rPr lang="en-GB" sz="4900" b="0" i="0" u="none" strike="noStrike" dirty="0">
                <a:solidFill>
                  <a:srgbClr val="D1D5DB"/>
                </a:solidFill>
                <a:effectLst/>
                <a:latin typeface="ACADEMY ENGRAVED LET PLAIN:1.0" panose="02000000000000000000" pitchFamily="2" charset="0"/>
              </a:rPr>
              <a:t>Asynchronous parallelism:</a:t>
            </a:r>
            <a:br>
              <a:rPr lang="en-GB" b="0" i="0" u="none" strike="noStrike" dirty="0">
                <a:solidFill>
                  <a:srgbClr val="D1D5DB"/>
                </a:solidFill>
                <a:effectLst/>
                <a:latin typeface="Söhne"/>
              </a:rPr>
            </a:br>
            <a:endParaRPr lang="en-TR" dirty="0"/>
          </a:p>
        </p:txBody>
      </p:sp>
      <p:sp>
        <p:nvSpPr>
          <p:cNvPr id="3" name="Slide Number Placeholder 2">
            <a:extLst>
              <a:ext uri="{FF2B5EF4-FFF2-40B4-BE49-F238E27FC236}">
                <a16:creationId xmlns:a16="http://schemas.microsoft.com/office/drawing/2014/main" id="{DBC06723-949A-BC25-79A8-C9323600204A}"/>
              </a:ext>
            </a:extLst>
          </p:cNvPr>
          <p:cNvSpPr>
            <a:spLocks noGrp="1"/>
          </p:cNvSpPr>
          <p:nvPr>
            <p:ph type="sldNum" sz="quarter" idx="12"/>
          </p:nvPr>
        </p:nvSpPr>
        <p:spPr/>
        <p:txBody>
          <a:bodyPr/>
          <a:lstStyle/>
          <a:p>
            <a:fld id="{49ABCAEC-7D34-E549-A96E-FCEDAADBE4B0}" type="slidenum">
              <a:rPr lang="en-US" smtClean="0"/>
              <a:t>80</a:t>
            </a:fld>
            <a:endParaRPr lang="en-US"/>
          </a:p>
        </p:txBody>
      </p:sp>
    </p:spTree>
    <p:extLst>
      <p:ext uri="{BB962C8B-B14F-4D97-AF65-F5344CB8AC3E}">
        <p14:creationId xmlns:p14="http://schemas.microsoft.com/office/powerpoint/2010/main" val="1307868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D746E3-B03D-DCE2-EF80-CC141D06D3A7}"/>
              </a:ext>
            </a:extLst>
          </p:cNvPr>
          <p:cNvSpPr>
            <a:spLocks noGrp="1"/>
          </p:cNvSpPr>
          <p:nvPr>
            <p:ph idx="1"/>
          </p:nvPr>
        </p:nvSpPr>
        <p:spPr>
          <a:xfrm>
            <a:off x="381000" y="478923"/>
            <a:ext cx="5715000" cy="5900154"/>
          </a:xfrm>
        </p:spPr>
        <p:txBody>
          <a:bodyPr>
            <a:normAutofit fontScale="92500" lnSpcReduction="10000"/>
          </a:bodyPr>
          <a:lstStyle/>
          <a:p>
            <a:r>
              <a:rPr lang="en-GB" dirty="0">
                <a:solidFill>
                  <a:srgbClr val="D1D5DB"/>
                </a:solidFill>
                <a:latin typeface="Söhne"/>
              </a:rPr>
              <a:t>In this example, we use Asyncio to execute multiple tasks concurrently in parallel. </a:t>
            </a:r>
          </a:p>
          <a:p>
            <a:endParaRPr lang="en-GB" dirty="0">
              <a:solidFill>
                <a:srgbClr val="D1D5DB"/>
              </a:solidFill>
              <a:latin typeface="Söhne"/>
            </a:endParaRPr>
          </a:p>
          <a:p>
            <a:r>
              <a:rPr lang="en-GB" dirty="0">
                <a:solidFill>
                  <a:srgbClr val="D1D5DB"/>
                </a:solidFill>
                <a:latin typeface="Söhne"/>
              </a:rPr>
              <a:t>The task1, task2, and task3 functions each simulate a time-consuming task by sleeping for a different amount of time. </a:t>
            </a:r>
          </a:p>
          <a:p>
            <a:endParaRPr lang="en-GB" dirty="0">
              <a:solidFill>
                <a:srgbClr val="D1D5DB"/>
              </a:solidFill>
              <a:latin typeface="Söhne"/>
            </a:endParaRPr>
          </a:p>
          <a:p>
            <a:r>
              <a:rPr lang="en-GB" dirty="0">
                <a:solidFill>
                  <a:srgbClr val="D1D5DB"/>
                </a:solidFill>
                <a:latin typeface="Söhne"/>
              </a:rPr>
              <a:t>The main function uses the </a:t>
            </a:r>
            <a:r>
              <a:rPr lang="en-GB" dirty="0" err="1">
                <a:solidFill>
                  <a:srgbClr val="D1D5DB"/>
                </a:solidFill>
                <a:latin typeface="Söhne"/>
              </a:rPr>
              <a:t>asyncio.gather</a:t>
            </a:r>
            <a:r>
              <a:rPr lang="en-GB" dirty="0">
                <a:solidFill>
                  <a:srgbClr val="D1D5DB"/>
                </a:solidFill>
                <a:latin typeface="Söhne"/>
              </a:rPr>
              <a:t> function to execute all three tasks concurrently, and then waits for all of them to finish before exiting. </a:t>
            </a:r>
          </a:p>
          <a:p>
            <a:endParaRPr lang="en-GB" dirty="0">
              <a:solidFill>
                <a:srgbClr val="D1D5DB"/>
              </a:solidFill>
              <a:latin typeface="Söhne"/>
            </a:endParaRPr>
          </a:p>
          <a:p>
            <a:r>
              <a:rPr lang="en-GB" dirty="0">
                <a:solidFill>
                  <a:srgbClr val="D1D5DB"/>
                </a:solidFill>
                <a:latin typeface="Söhne"/>
              </a:rPr>
              <a:t>This demonstrates how Asyncio can be used to improve the performance and responsiveness of an application by running multiple tasks in parallel</a:t>
            </a:r>
            <a:r>
              <a:rPr lang="en-GB" b="0" i="0" u="none" strike="noStrike" dirty="0">
                <a:solidFill>
                  <a:srgbClr val="D1D5DB"/>
                </a:solidFill>
                <a:effectLst/>
                <a:latin typeface="Söhne"/>
              </a:rPr>
              <a:t>.</a:t>
            </a:r>
            <a:endParaRPr lang="en-TR" dirty="0"/>
          </a:p>
        </p:txBody>
      </p:sp>
      <p:pic>
        <p:nvPicPr>
          <p:cNvPr id="4" name="Picture 3">
            <a:extLst>
              <a:ext uri="{FF2B5EF4-FFF2-40B4-BE49-F238E27FC236}">
                <a16:creationId xmlns:a16="http://schemas.microsoft.com/office/drawing/2014/main" id="{71B409AB-707F-971F-B320-5333766A83CB}"/>
              </a:ext>
            </a:extLst>
          </p:cNvPr>
          <p:cNvPicPr>
            <a:picLocks noChangeAspect="1"/>
          </p:cNvPicPr>
          <p:nvPr/>
        </p:nvPicPr>
        <p:blipFill>
          <a:blip r:embed="rId2"/>
          <a:stretch>
            <a:fillRect/>
          </a:stretch>
        </p:blipFill>
        <p:spPr>
          <a:xfrm>
            <a:off x="6096000" y="596900"/>
            <a:ext cx="5715000" cy="5664200"/>
          </a:xfrm>
          <a:prstGeom prst="rect">
            <a:avLst/>
          </a:prstGeom>
        </p:spPr>
      </p:pic>
      <p:sp>
        <p:nvSpPr>
          <p:cNvPr id="2" name="Slide Number Placeholder 1">
            <a:extLst>
              <a:ext uri="{FF2B5EF4-FFF2-40B4-BE49-F238E27FC236}">
                <a16:creationId xmlns:a16="http://schemas.microsoft.com/office/drawing/2014/main" id="{204FF0CA-A618-8B98-0879-8D4A93DC6026}"/>
              </a:ext>
            </a:extLst>
          </p:cNvPr>
          <p:cNvSpPr>
            <a:spLocks noGrp="1"/>
          </p:cNvSpPr>
          <p:nvPr>
            <p:ph type="sldNum" sz="quarter" idx="12"/>
          </p:nvPr>
        </p:nvSpPr>
        <p:spPr/>
        <p:txBody>
          <a:bodyPr/>
          <a:lstStyle/>
          <a:p>
            <a:fld id="{49ABCAEC-7D34-E549-A96E-FCEDAADBE4B0}" type="slidenum">
              <a:rPr lang="en-US" smtClean="0"/>
              <a:t>81</a:t>
            </a:fld>
            <a:endParaRPr lang="en-US"/>
          </a:p>
        </p:txBody>
      </p:sp>
    </p:spTree>
    <p:extLst>
      <p:ext uri="{BB962C8B-B14F-4D97-AF65-F5344CB8AC3E}">
        <p14:creationId xmlns:p14="http://schemas.microsoft.com/office/powerpoint/2010/main" val="3504215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1914-C7E2-8328-BE84-42955296BFB5}"/>
              </a:ext>
            </a:extLst>
          </p:cNvPr>
          <p:cNvSpPr>
            <a:spLocks noGrp="1"/>
          </p:cNvSpPr>
          <p:nvPr>
            <p:ph type="title"/>
          </p:nvPr>
        </p:nvSpPr>
        <p:spPr/>
        <p:txBody>
          <a:bodyPr>
            <a:normAutofit fontScale="90000"/>
          </a:bodyPr>
          <a:lstStyle/>
          <a:p>
            <a:r>
              <a:rPr lang="en-GB" dirty="0">
                <a:solidFill>
                  <a:schemeClr val="bg2"/>
                </a:solidFill>
                <a:latin typeface="ACADEMY ENGRAVED LET PLAIN:1.0" panose="02000000000000000000" pitchFamily="2" charset="0"/>
              </a:rPr>
              <a:t>T</a:t>
            </a:r>
            <a:r>
              <a:rPr lang="en-GB" dirty="0">
                <a:solidFill>
                  <a:schemeClr val="bg2"/>
                </a:solidFill>
                <a:effectLst/>
                <a:latin typeface="ACADEMY ENGRAVED LET PLAIN:1.0" panose="02000000000000000000" pitchFamily="2" charset="0"/>
              </a:rPr>
              <a:t>hreaded </a:t>
            </a:r>
            <a:r>
              <a:rPr lang="en-GB" dirty="0">
                <a:solidFill>
                  <a:schemeClr val="bg2"/>
                </a:solidFill>
                <a:latin typeface="ACADEMY ENGRAVED LET PLAIN:1.0" panose="02000000000000000000" pitchFamily="2" charset="0"/>
              </a:rPr>
              <a:t>M</a:t>
            </a:r>
            <a:r>
              <a:rPr lang="en-GB" dirty="0">
                <a:solidFill>
                  <a:schemeClr val="bg2"/>
                </a:solidFill>
                <a:effectLst/>
                <a:latin typeface="ACADEMY ENGRAVED LET PLAIN:1.0" panose="02000000000000000000" pitchFamily="2" charset="0"/>
              </a:rPr>
              <a:t>odel and Web</a:t>
            </a:r>
            <a:r>
              <a:rPr lang="en-GB" dirty="0">
                <a:effectLst/>
                <a:latin typeface="ACADEMY ENGRAVED LET PLAIN:1.0" panose="02000000000000000000" pitchFamily="2" charset="0"/>
              </a:rPr>
              <a:t> </a:t>
            </a:r>
            <a:r>
              <a:rPr lang="en-GB" dirty="0">
                <a:solidFill>
                  <a:schemeClr val="bg2"/>
                </a:solidFill>
                <a:latin typeface="ACADEMY ENGRAVED LET PLAIN:1.0" panose="02000000000000000000" pitchFamily="2" charset="0"/>
              </a:rPr>
              <a:t>S</a:t>
            </a:r>
            <a:r>
              <a:rPr lang="en-GB" dirty="0">
                <a:solidFill>
                  <a:schemeClr val="bg2"/>
                </a:solidFill>
                <a:effectLst/>
                <a:latin typeface="ACADEMY ENGRAVED LET PLAIN:1.0" panose="02000000000000000000" pitchFamily="2" charset="0"/>
              </a:rPr>
              <a:t>ockets</a:t>
            </a:r>
            <a:r>
              <a:rPr lang="en-GB" dirty="0">
                <a:effectLst/>
                <a:latin typeface="ACADEMY ENGRAVED LET PLAIN:1.0" panose="02000000000000000000" pitchFamily="2" charset="0"/>
              </a:rPr>
              <a:t> </a:t>
            </a:r>
            <a:br>
              <a:rPr lang="en-GB" dirty="0">
                <a:effectLst/>
                <a:latin typeface="ACADEMY ENGRAVED LET PLAIN:1.0" panose="02000000000000000000" pitchFamily="2" charset="0"/>
              </a:rPr>
            </a:br>
            <a:br>
              <a:rPr lang="en-GB" dirty="0">
                <a:effectLst/>
              </a:rPr>
            </a:br>
            <a:br>
              <a:rPr lang="en-GB" dirty="0">
                <a:effectLst/>
              </a:rPr>
            </a:br>
            <a:endParaRPr lang="en-TR" dirty="0"/>
          </a:p>
        </p:txBody>
      </p:sp>
      <p:sp>
        <p:nvSpPr>
          <p:cNvPr id="3" name="Content Placeholder 2">
            <a:extLst>
              <a:ext uri="{FF2B5EF4-FFF2-40B4-BE49-F238E27FC236}">
                <a16:creationId xmlns:a16="http://schemas.microsoft.com/office/drawing/2014/main" id="{902840BF-7236-9EFC-494A-F45F06D88AB3}"/>
              </a:ext>
            </a:extLst>
          </p:cNvPr>
          <p:cNvSpPr>
            <a:spLocks noGrp="1"/>
          </p:cNvSpPr>
          <p:nvPr>
            <p:ph idx="1"/>
          </p:nvPr>
        </p:nvSpPr>
        <p:spPr>
          <a:xfrm>
            <a:off x="565150" y="2160016"/>
            <a:ext cx="10013755" cy="3601212"/>
          </a:xfrm>
        </p:spPr>
        <p:txBody>
          <a:bodyPr>
            <a:normAutofit/>
          </a:bodyPr>
          <a:lstStyle/>
          <a:p>
            <a:r>
              <a:rPr lang="en-GB" dirty="0">
                <a:solidFill>
                  <a:schemeClr val="bg2"/>
                </a:solidFill>
              </a:rPr>
              <a:t>In traditional threaded model of web programming, each client connection is handled by a separate thread. </a:t>
            </a:r>
          </a:p>
          <a:p>
            <a:endParaRPr lang="en-GB" dirty="0">
              <a:solidFill>
                <a:schemeClr val="bg2"/>
              </a:solidFill>
            </a:endParaRPr>
          </a:p>
          <a:p>
            <a:endParaRPr lang="en-GB" dirty="0">
              <a:solidFill>
                <a:schemeClr val="bg2"/>
              </a:solidFill>
            </a:endParaRPr>
          </a:p>
          <a:p>
            <a:r>
              <a:rPr lang="en-GB" dirty="0">
                <a:solidFill>
                  <a:schemeClr val="bg2"/>
                </a:solidFill>
              </a:rPr>
              <a:t>This means that for every client connection, a new thread is created, which can be resource-intensive and limit the number of concurrent connections that a server can handle.</a:t>
            </a:r>
          </a:p>
          <a:p>
            <a:endParaRPr lang="en-GB" sz="2000" dirty="0">
              <a:solidFill>
                <a:schemeClr val="bg2"/>
              </a:solidFill>
            </a:endParaRPr>
          </a:p>
          <a:p>
            <a:pPr marL="0" indent="0">
              <a:buNone/>
            </a:pPr>
            <a:endParaRPr lang="en-TR" sz="2000" dirty="0">
              <a:solidFill>
                <a:schemeClr val="bg2"/>
              </a:solidFill>
            </a:endParaRPr>
          </a:p>
        </p:txBody>
      </p:sp>
      <p:sp>
        <p:nvSpPr>
          <p:cNvPr id="4" name="Slide Number Placeholder 3">
            <a:extLst>
              <a:ext uri="{FF2B5EF4-FFF2-40B4-BE49-F238E27FC236}">
                <a16:creationId xmlns:a16="http://schemas.microsoft.com/office/drawing/2014/main" id="{61B131F8-4838-08BC-DC95-D6FA027A39FB}"/>
              </a:ext>
            </a:extLst>
          </p:cNvPr>
          <p:cNvSpPr>
            <a:spLocks noGrp="1"/>
          </p:cNvSpPr>
          <p:nvPr>
            <p:ph type="sldNum" sz="quarter" idx="12"/>
          </p:nvPr>
        </p:nvSpPr>
        <p:spPr/>
        <p:txBody>
          <a:bodyPr/>
          <a:lstStyle/>
          <a:p>
            <a:fld id="{49ABCAEC-7D34-E549-A96E-FCEDAADBE4B0}" type="slidenum">
              <a:rPr lang="en-US" smtClean="0"/>
              <a:t>82</a:t>
            </a:fld>
            <a:endParaRPr lang="en-US"/>
          </a:p>
        </p:txBody>
      </p:sp>
    </p:spTree>
    <p:extLst>
      <p:ext uri="{BB962C8B-B14F-4D97-AF65-F5344CB8AC3E}">
        <p14:creationId xmlns:p14="http://schemas.microsoft.com/office/powerpoint/2010/main" val="790570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ED8B1F48-F079-8906-799D-46BD07A27BBE}"/>
              </a:ext>
            </a:extLst>
          </p:cNvPr>
          <p:cNvPicPr>
            <a:picLocks noChangeAspect="1"/>
          </p:cNvPicPr>
          <p:nvPr/>
        </p:nvPicPr>
        <p:blipFill rotWithShape="1">
          <a:blip r:embed="rId2"/>
          <a:srcRect/>
          <a:stretch/>
        </p:blipFill>
        <p:spPr>
          <a:xfrm>
            <a:off x="20" y="1"/>
            <a:ext cx="12191980" cy="6857999"/>
          </a:xfrm>
          <a:prstGeom prst="rect">
            <a:avLst/>
          </a:prstGeom>
        </p:spPr>
      </p:pic>
      <p:sp>
        <p:nvSpPr>
          <p:cNvPr id="24"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3" name="Content Placeholder 2">
            <a:extLst>
              <a:ext uri="{FF2B5EF4-FFF2-40B4-BE49-F238E27FC236}">
                <a16:creationId xmlns:a16="http://schemas.microsoft.com/office/drawing/2014/main" id="{2C1FD2A2-6F79-4A92-009A-469ED816DFB7}"/>
              </a:ext>
            </a:extLst>
          </p:cNvPr>
          <p:cNvSpPr>
            <a:spLocks noGrp="1"/>
          </p:cNvSpPr>
          <p:nvPr>
            <p:ph idx="1"/>
          </p:nvPr>
        </p:nvSpPr>
        <p:spPr>
          <a:xfrm>
            <a:off x="565150" y="1041010"/>
            <a:ext cx="9268167" cy="4720218"/>
          </a:xfrm>
        </p:spPr>
        <p:txBody>
          <a:bodyPr>
            <a:normAutofit/>
          </a:bodyPr>
          <a:lstStyle/>
          <a:p>
            <a:endParaRPr lang="en-GB" dirty="0"/>
          </a:p>
          <a:p>
            <a:r>
              <a:rPr lang="en-GB" sz="2200" dirty="0"/>
              <a:t>Web sockets, provide a bi-directional communication channel between a client and a server, allowing for real-time data exchange without the need for continuous HTTP requests. </a:t>
            </a:r>
          </a:p>
          <a:p>
            <a:endParaRPr lang="en-GB" sz="2200" dirty="0"/>
          </a:p>
          <a:p>
            <a:endParaRPr lang="en-GB" sz="2200" dirty="0"/>
          </a:p>
          <a:p>
            <a:r>
              <a:rPr lang="en-GB" sz="2200" dirty="0"/>
              <a:t>This makes web sockets ideal for applications such as chat rooms, real-time gaming, and financial trading platforms.</a:t>
            </a:r>
            <a:endParaRPr lang="en-TR" sz="2200" dirty="0"/>
          </a:p>
        </p:txBody>
      </p:sp>
      <p:cxnSp>
        <p:nvCxnSpPr>
          <p:cNvPr id="26" name="Straight Connector 25">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9"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8A05071E-BF4D-8FE5-B031-14868E815B5F}"/>
              </a:ext>
            </a:extLst>
          </p:cNvPr>
          <p:cNvSpPr>
            <a:spLocks noGrp="1"/>
          </p:cNvSpPr>
          <p:nvPr>
            <p:ph type="sldNum" sz="quarter" idx="12"/>
          </p:nvPr>
        </p:nvSpPr>
        <p:spPr/>
        <p:txBody>
          <a:bodyPr/>
          <a:lstStyle/>
          <a:p>
            <a:fld id="{49ABCAEC-7D34-E549-A96E-FCEDAADBE4B0}" type="slidenum">
              <a:rPr lang="en-US" smtClean="0"/>
              <a:t>83</a:t>
            </a:fld>
            <a:endParaRPr lang="en-US"/>
          </a:p>
        </p:txBody>
      </p:sp>
    </p:spTree>
    <p:extLst>
      <p:ext uri="{BB962C8B-B14F-4D97-AF65-F5344CB8AC3E}">
        <p14:creationId xmlns:p14="http://schemas.microsoft.com/office/powerpoint/2010/main" val="3679185445"/>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37"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3777E9-93CA-0F65-2E68-A071A274A134}"/>
              </a:ext>
            </a:extLst>
          </p:cNvPr>
          <p:cNvSpPr>
            <a:spLocks noGrp="1"/>
          </p:cNvSpPr>
          <p:nvPr>
            <p:ph idx="1"/>
          </p:nvPr>
        </p:nvSpPr>
        <p:spPr>
          <a:xfrm>
            <a:off x="282086" y="950931"/>
            <a:ext cx="4699687" cy="5028229"/>
          </a:xfrm>
        </p:spPr>
        <p:txBody>
          <a:bodyPr>
            <a:normAutofit/>
          </a:bodyPr>
          <a:lstStyle/>
          <a:p>
            <a:pPr>
              <a:lnSpc>
                <a:spcPct val="90000"/>
              </a:lnSpc>
            </a:pPr>
            <a:r>
              <a:rPr lang="en-GB" sz="1900" dirty="0">
                <a:solidFill>
                  <a:schemeClr val="bg2"/>
                </a:solidFill>
              </a:rPr>
              <a:t>When it comes to handling web sockets in a threaded model, there are a few challenges that need to be addressed. </a:t>
            </a:r>
          </a:p>
          <a:p>
            <a:pPr>
              <a:lnSpc>
                <a:spcPct val="90000"/>
              </a:lnSpc>
            </a:pPr>
            <a:endParaRPr lang="en-GB" sz="1900" dirty="0">
              <a:solidFill>
                <a:schemeClr val="bg2"/>
              </a:solidFill>
            </a:endParaRPr>
          </a:p>
          <a:p>
            <a:pPr>
              <a:lnSpc>
                <a:spcPct val="90000"/>
              </a:lnSpc>
            </a:pPr>
            <a:r>
              <a:rPr lang="en-GB" sz="1900" dirty="0">
                <a:solidFill>
                  <a:schemeClr val="bg2"/>
                </a:solidFill>
              </a:rPr>
              <a:t>One approach is to use a thread pool to handle incoming web socket connections, with each connection being assigned to a separate thread from the pool. </a:t>
            </a:r>
          </a:p>
          <a:p>
            <a:pPr>
              <a:lnSpc>
                <a:spcPct val="90000"/>
              </a:lnSpc>
            </a:pPr>
            <a:endParaRPr lang="en-GB" sz="1900" dirty="0">
              <a:solidFill>
                <a:schemeClr val="bg2"/>
              </a:solidFill>
            </a:endParaRPr>
          </a:p>
          <a:p>
            <a:pPr>
              <a:lnSpc>
                <a:spcPct val="90000"/>
              </a:lnSpc>
            </a:pPr>
            <a:endParaRPr lang="en-GB" sz="1900" dirty="0">
              <a:solidFill>
                <a:schemeClr val="bg2"/>
              </a:solidFill>
            </a:endParaRPr>
          </a:p>
          <a:p>
            <a:pPr>
              <a:lnSpc>
                <a:spcPct val="90000"/>
              </a:lnSpc>
            </a:pPr>
            <a:r>
              <a:rPr lang="en-GB" sz="1900" dirty="0">
                <a:solidFill>
                  <a:schemeClr val="bg2"/>
                </a:solidFill>
              </a:rPr>
              <a:t>This can help to reduce the overhead of creating and destroying threads for each connection.</a:t>
            </a:r>
          </a:p>
          <a:p>
            <a:pPr>
              <a:lnSpc>
                <a:spcPct val="90000"/>
              </a:lnSpc>
            </a:pPr>
            <a:endParaRPr lang="en-TR" sz="1900" dirty="0"/>
          </a:p>
        </p:txBody>
      </p:sp>
      <p:cxnSp>
        <p:nvCxnSpPr>
          <p:cNvPr id="38" name="Straight Connector 2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ze and steel ball">
            <a:extLst>
              <a:ext uri="{FF2B5EF4-FFF2-40B4-BE49-F238E27FC236}">
                <a16:creationId xmlns:a16="http://schemas.microsoft.com/office/drawing/2014/main" id="{CD2C0679-99A7-0974-70C7-4D80A4056D07}"/>
              </a:ext>
            </a:extLst>
          </p:cNvPr>
          <p:cNvPicPr>
            <a:picLocks noChangeAspect="1"/>
          </p:cNvPicPr>
          <p:nvPr/>
        </p:nvPicPr>
        <p:blipFill rotWithShape="1">
          <a:blip r:embed="rId2"/>
          <a:srcRect l="14385" r="18948" b="-1"/>
          <a:stretch/>
        </p:blipFill>
        <p:spPr>
          <a:xfrm>
            <a:off x="5264837" y="1"/>
            <a:ext cx="6927163" cy="6857999"/>
          </a:xfrm>
          <a:prstGeom prst="rect">
            <a:avLst/>
          </a:prstGeom>
        </p:spPr>
      </p:pic>
      <p:grpSp>
        <p:nvGrpSpPr>
          <p:cNvPr id="39" name="Group 25">
            <a:extLst>
              <a:ext uri="{FF2B5EF4-FFF2-40B4-BE49-F238E27FC236}">
                <a16:creationId xmlns:a16="http://schemas.microsoft.com/office/drawing/2014/main" id="{3FCE1FB7-7E83-C242-A5AD-4646FBE1C9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7" name="Freeform 40">
              <a:extLst>
                <a:ext uri="{FF2B5EF4-FFF2-40B4-BE49-F238E27FC236}">
                  <a16:creationId xmlns:a16="http://schemas.microsoft.com/office/drawing/2014/main" id="{B8D18D83-C725-D745-B62E-4CDC73E31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41">
              <a:extLst>
                <a:ext uri="{FF2B5EF4-FFF2-40B4-BE49-F238E27FC236}">
                  <a16:creationId xmlns:a16="http://schemas.microsoft.com/office/drawing/2014/main" id="{964C4E64-7EB1-3840-94A1-073533B6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42">
              <a:extLst>
                <a:ext uri="{FF2B5EF4-FFF2-40B4-BE49-F238E27FC236}">
                  <a16:creationId xmlns:a16="http://schemas.microsoft.com/office/drawing/2014/main" id="{58747916-12E7-2A44-90AC-868676B61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3">
              <a:extLst>
                <a:ext uri="{FF2B5EF4-FFF2-40B4-BE49-F238E27FC236}">
                  <a16:creationId xmlns:a16="http://schemas.microsoft.com/office/drawing/2014/main" id="{C62734AC-B154-604F-A35D-C78CF94F7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4">
              <a:extLst>
                <a:ext uri="{FF2B5EF4-FFF2-40B4-BE49-F238E27FC236}">
                  <a16:creationId xmlns:a16="http://schemas.microsoft.com/office/drawing/2014/main" id="{AE04421A-F546-4046-8F52-CAE8232AC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5">
              <a:extLst>
                <a:ext uri="{FF2B5EF4-FFF2-40B4-BE49-F238E27FC236}">
                  <a16:creationId xmlns:a16="http://schemas.microsoft.com/office/drawing/2014/main" id="{49F9C907-348C-4142-AB27-429B47D2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6">
              <a:extLst>
                <a:ext uri="{FF2B5EF4-FFF2-40B4-BE49-F238E27FC236}">
                  <a16:creationId xmlns:a16="http://schemas.microsoft.com/office/drawing/2014/main" id="{82917C11-77C6-A84B-A805-16EEAFB7A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9A627F33-ABAB-210F-DECB-3484D2EB2B71}"/>
              </a:ext>
            </a:extLst>
          </p:cNvPr>
          <p:cNvSpPr>
            <a:spLocks noGrp="1"/>
          </p:cNvSpPr>
          <p:nvPr>
            <p:ph type="sldNum" sz="quarter" idx="12"/>
          </p:nvPr>
        </p:nvSpPr>
        <p:spPr/>
        <p:txBody>
          <a:bodyPr/>
          <a:lstStyle/>
          <a:p>
            <a:fld id="{49ABCAEC-7D34-E549-A96E-FCEDAADBE4B0}" type="slidenum">
              <a:rPr lang="en-US" smtClean="0"/>
              <a:t>84</a:t>
            </a:fld>
            <a:endParaRPr lang="en-US"/>
          </a:p>
        </p:txBody>
      </p:sp>
    </p:spTree>
    <p:extLst>
      <p:ext uri="{BB962C8B-B14F-4D97-AF65-F5344CB8AC3E}">
        <p14:creationId xmlns:p14="http://schemas.microsoft.com/office/powerpoint/2010/main" val="3629243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7470C4AD-CD31-5E0D-A771-107800B73150}"/>
              </a:ext>
            </a:extLst>
          </p:cNvPr>
          <p:cNvPicPr>
            <a:picLocks noChangeAspect="1"/>
          </p:cNvPicPr>
          <p:nvPr/>
        </p:nvPicPr>
        <p:blipFill rotWithShape="1">
          <a:blip r:embed="rId2"/>
          <a:srcRect t="12500" b="12500"/>
          <a:stretch/>
        </p:blipFill>
        <p:spPr>
          <a:xfrm>
            <a:off x="20" y="1"/>
            <a:ext cx="12191980" cy="6857999"/>
          </a:xfrm>
          <a:prstGeom prst="rect">
            <a:avLst/>
          </a:prstGeom>
        </p:spPr>
      </p:pic>
      <p:sp>
        <p:nvSpPr>
          <p:cNvPr id="24"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3" name="Content Placeholder 2">
            <a:extLst>
              <a:ext uri="{FF2B5EF4-FFF2-40B4-BE49-F238E27FC236}">
                <a16:creationId xmlns:a16="http://schemas.microsoft.com/office/drawing/2014/main" id="{83D786CC-8CDA-9E31-CBFE-312D71BB471E}"/>
              </a:ext>
            </a:extLst>
          </p:cNvPr>
          <p:cNvSpPr>
            <a:spLocks noGrp="1"/>
          </p:cNvSpPr>
          <p:nvPr>
            <p:ph idx="1"/>
          </p:nvPr>
        </p:nvSpPr>
        <p:spPr>
          <a:xfrm>
            <a:off x="565150" y="1097283"/>
            <a:ext cx="7335835" cy="4663945"/>
          </a:xfrm>
        </p:spPr>
        <p:txBody>
          <a:bodyPr>
            <a:normAutofit/>
          </a:bodyPr>
          <a:lstStyle/>
          <a:p>
            <a:r>
              <a:rPr lang="en-GB" sz="2200" dirty="0"/>
              <a:t>However, this approach can still be resource-intensive, especially if there are a large number of concurrent web socket connections. </a:t>
            </a:r>
          </a:p>
          <a:p>
            <a:endParaRPr lang="en-GB" sz="2200" dirty="0"/>
          </a:p>
          <a:p>
            <a:endParaRPr lang="en-GB" sz="2200" dirty="0"/>
          </a:p>
          <a:p>
            <a:endParaRPr lang="en-GB" sz="2200" dirty="0"/>
          </a:p>
          <a:p>
            <a:r>
              <a:rPr lang="en-GB" sz="2200" dirty="0"/>
              <a:t>As a result, many modern web frameworks and servers use asynchronous programming models, such as asyncio, to handle web socket connections more efficiently.</a:t>
            </a:r>
            <a:endParaRPr lang="en-TR" sz="2200" dirty="0"/>
          </a:p>
        </p:txBody>
      </p:sp>
      <p:cxnSp>
        <p:nvCxnSpPr>
          <p:cNvPr id="26" name="Straight Connector 25">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9"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233EB5DA-D4EF-294E-D4FA-6E0D21BEC1CC}"/>
              </a:ext>
            </a:extLst>
          </p:cNvPr>
          <p:cNvSpPr>
            <a:spLocks noGrp="1"/>
          </p:cNvSpPr>
          <p:nvPr>
            <p:ph type="sldNum" sz="quarter" idx="12"/>
          </p:nvPr>
        </p:nvSpPr>
        <p:spPr/>
        <p:txBody>
          <a:bodyPr/>
          <a:lstStyle/>
          <a:p>
            <a:fld id="{49ABCAEC-7D34-E549-A96E-FCEDAADBE4B0}" type="slidenum">
              <a:rPr lang="en-US" smtClean="0"/>
              <a:t>85</a:t>
            </a:fld>
            <a:endParaRPr lang="en-US"/>
          </a:p>
        </p:txBody>
      </p:sp>
    </p:spTree>
    <p:extLst>
      <p:ext uri="{BB962C8B-B14F-4D97-AF65-F5344CB8AC3E}">
        <p14:creationId xmlns:p14="http://schemas.microsoft.com/office/powerpoint/2010/main" val="178857554"/>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AC1566-DC0C-42D2-F7DF-9312039BE448}"/>
              </a:ext>
            </a:extLst>
          </p:cNvPr>
          <p:cNvPicPr>
            <a:picLocks noChangeAspect="1"/>
          </p:cNvPicPr>
          <p:nvPr/>
        </p:nvPicPr>
        <p:blipFill rotWithShape="1">
          <a:blip r:embed="rId2"/>
          <a:srcRect t="4819" b="4819"/>
          <a:stretch/>
        </p:blipFill>
        <p:spPr>
          <a:xfrm>
            <a:off x="20" y="1"/>
            <a:ext cx="12191980" cy="6857999"/>
          </a:xfrm>
          <a:prstGeom prst="rect">
            <a:avLst/>
          </a:prstGeom>
        </p:spPr>
      </p:pic>
      <p:sp>
        <p:nvSpPr>
          <p:cNvPr id="24"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3" name="Content Placeholder 2">
            <a:extLst>
              <a:ext uri="{FF2B5EF4-FFF2-40B4-BE49-F238E27FC236}">
                <a16:creationId xmlns:a16="http://schemas.microsoft.com/office/drawing/2014/main" id="{4097F402-ED3B-C51A-3AC6-10B29F099A19}"/>
              </a:ext>
            </a:extLst>
          </p:cNvPr>
          <p:cNvSpPr>
            <a:spLocks noGrp="1"/>
          </p:cNvSpPr>
          <p:nvPr>
            <p:ph idx="1"/>
          </p:nvPr>
        </p:nvSpPr>
        <p:spPr>
          <a:xfrm>
            <a:off x="565150" y="984742"/>
            <a:ext cx="9726596" cy="4776486"/>
          </a:xfrm>
        </p:spPr>
        <p:txBody>
          <a:bodyPr>
            <a:normAutofit/>
          </a:bodyPr>
          <a:lstStyle/>
          <a:p>
            <a:r>
              <a:rPr lang="en-GB" sz="2200" dirty="0"/>
              <a:t>In an asynchronous model, incoming web socket connections can be handled by a single event loop, which schedules and executes coroutines as needed. </a:t>
            </a:r>
          </a:p>
          <a:p>
            <a:endParaRPr lang="en-GB" sz="2200" dirty="0"/>
          </a:p>
          <a:p>
            <a:endParaRPr lang="en-GB" sz="2200" dirty="0"/>
          </a:p>
          <a:p>
            <a:r>
              <a:rPr lang="en-GB" sz="2200" dirty="0"/>
              <a:t>This allows for more efficient use of system resources, as the event loop can handle many connections concurrently without the overhead of creating and destroying threads.</a:t>
            </a:r>
            <a:endParaRPr lang="en-TR" sz="2200" dirty="0"/>
          </a:p>
        </p:txBody>
      </p:sp>
      <p:cxnSp>
        <p:nvCxnSpPr>
          <p:cNvPr id="26" name="Straight Connector 25">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9"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Slide Number Placeholder 1">
            <a:extLst>
              <a:ext uri="{FF2B5EF4-FFF2-40B4-BE49-F238E27FC236}">
                <a16:creationId xmlns:a16="http://schemas.microsoft.com/office/drawing/2014/main" id="{B98F64D8-C90A-A04A-1BB9-B175B31EC6F1}"/>
              </a:ext>
            </a:extLst>
          </p:cNvPr>
          <p:cNvSpPr>
            <a:spLocks noGrp="1"/>
          </p:cNvSpPr>
          <p:nvPr>
            <p:ph type="sldNum" sz="quarter" idx="12"/>
          </p:nvPr>
        </p:nvSpPr>
        <p:spPr/>
        <p:txBody>
          <a:bodyPr/>
          <a:lstStyle/>
          <a:p>
            <a:fld id="{49ABCAEC-7D34-E549-A96E-FCEDAADBE4B0}" type="slidenum">
              <a:rPr lang="en-US" smtClean="0"/>
              <a:t>86</a:t>
            </a:fld>
            <a:endParaRPr lang="en-US"/>
          </a:p>
        </p:txBody>
      </p:sp>
    </p:spTree>
    <p:extLst>
      <p:ext uri="{BB962C8B-B14F-4D97-AF65-F5344CB8AC3E}">
        <p14:creationId xmlns:p14="http://schemas.microsoft.com/office/powerpoint/2010/main" val="2453359"/>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30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77D276D-CA9B-9446-A765-86D888D1F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1373" y="0"/>
            <a:ext cx="1901686" cy="4677439"/>
            <a:chOff x="10290315" y="0"/>
            <a:chExt cx="1901686" cy="4677439"/>
          </a:xfrm>
        </p:grpSpPr>
        <p:sp>
          <p:nvSpPr>
            <p:cNvPr id="34" name="Freeform 19">
              <a:extLst>
                <a:ext uri="{FF2B5EF4-FFF2-40B4-BE49-F238E27FC236}">
                  <a16:creationId xmlns:a16="http://schemas.microsoft.com/office/drawing/2014/main" id="{C0BB80D1-CF6D-BB4F-AD2B-49B97545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21">
              <a:extLst>
                <a:ext uri="{FF2B5EF4-FFF2-40B4-BE49-F238E27FC236}">
                  <a16:creationId xmlns:a16="http://schemas.microsoft.com/office/drawing/2014/main" id="{C6126A28-C746-C74A-912C-2C303EA36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23">
              <a:extLst>
                <a:ext uri="{FF2B5EF4-FFF2-40B4-BE49-F238E27FC236}">
                  <a16:creationId xmlns:a16="http://schemas.microsoft.com/office/drawing/2014/main" id="{AB3D858D-21A8-7D4F-8A5B-0CD82902F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4">
              <a:extLst>
                <a:ext uri="{FF2B5EF4-FFF2-40B4-BE49-F238E27FC236}">
                  <a16:creationId xmlns:a16="http://schemas.microsoft.com/office/drawing/2014/main" id="{5335B45B-B169-4047-908E-14D1FEFAC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60946C1-784B-4035-2213-658DBE0C8595}"/>
              </a:ext>
            </a:extLst>
          </p:cNvPr>
          <p:cNvSpPr>
            <a:spLocks noGrp="1"/>
          </p:cNvSpPr>
          <p:nvPr>
            <p:ph idx="1"/>
          </p:nvPr>
        </p:nvSpPr>
        <p:spPr>
          <a:xfrm>
            <a:off x="164155" y="2553528"/>
            <a:ext cx="5032122" cy="2370062"/>
          </a:xfrm>
        </p:spPr>
        <p:txBody>
          <a:bodyPr>
            <a:noAutofit/>
          </a:bodyPr>
          <a:lstStyle/>
          <a:p>
            <a:pPr>
              <a:lnSpc>
                <a:spcPct val="90000"/>
              </a:lnSpc>
            </a:pPr>
            <a:r>
              <a:rPr lang="en-GB" b="0" i="0" u="none" strike="noStrike" dirty="0">
                <a:solidFill>
                  <a:schemeClr val="bg2"/>
                </a:solidFill>
                <a:effectLst/>
                <a:latin typeface="Söhne"/>
              </a:rPr>
              <a:t>While the threaded model of web programming can be used to handle web sockets, </a:t>
            </a:r>
          </a:p>
          <a:p>
            <a:pPr>
              <a:lnSpc>
                <a:spcPct val="90000"/>
              </a:lnSpc>
            </a:pPr>
            <a:endParaRPr lang="en-GB" dirty="0">
              <a:solidFill>
                <a:schemeClr val="bg2"/>
              </a:solidFill>
              <a:latin typeface="Söhne"/>
            </a:endParaRPr>
          </a:p>
        </p:txBody>
      </p:sp>
      <p:cxnSp>
        <p:nvCxnSpPr>
          <p:cNvPr id="39" name="Straight Connector 3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5" name="Picture 4" descr="An electronic circuit board in blue colour">
            <a:extLst>
              <a:ext uri="{FF2B5EF4-FFF2-40B4-BE49-F238E27FC236}">
                <a16:creationId xmlns:a16="http://schemas.microsoft.com/office/drawing/2014/main" id="{3D6AAE3F-E58F-18D8-878A-53A6EB04EAC6}"/>
              </a:ext>
            </a:extLst>
          </p:cNvPr>
          <p:cNvPicPr>
            <a:picLocks noChangeAspect="1"/>
          </p:cNvPicPr>
          <p:nvPr/>
        </p:nvPicPr>
        <p:blipFill rotWithShape="1">
          <a:blip r:embed="rId2"/>
          <a:srcRect r="32576" b="-2"/>
          <a:stretch/>
        </p:blipFill>
        <p:spPr>
          <a:xfrm>
            <a:off x="5264837" y="1"/>
            <a:ext cx="6927163" cy="6857999"/>
          </a:xfrm>
          <a:prstGeom prst="rect">
            <a:avLst/>
          </a:prstGeom>
        </p:spPr>
      </p:pic>
      <p:sp>
        <p:nvSpPr>
          <p:cNvPr id="2" name="Slide Number Placeholder 1">
            <a:extLst>
              <a:ext uri="{FF2B5EF4-FFF2-40B4-BE49-F238E27FC236}">
                <a16:creationId xmlns:a16="http://schemas.microsoft.com/office/drawing/2014/main" id="{AD6BD05E-36C4-3AD4-E33D-228E5BB55111}"/>
              </a:ext>
            </a:extLst>
          </p:cNvPr>
          <p:cNvSpPr>
            <a:spLocks noGrp="1"/>
          </p:cNvSpPr>
          <p:nvPr>
            <p:ph type="sldNum" sz="quarter" idx="12"/>
          </p:nvPr>
        </p:nvSpPr>
        <p:spPr/>
        <p:txBody>
          <a:bodyPr/>
          <a:lstStyle/>
          <a:p>
            <a:fld id="{49ABCAEC-7D34-E549-A96E-FCEDAADBE4B0}" type="slidenum">
              <a:rPr lang="en-US" smtClean="0"/>
              <a:t>87</a:t>
            </a:fld>
            <a:endParaRPr lang="en-US"/>
          </a:p>
        </p:txBody>
      </p:sp>
      <p:sp>
        <p:nvSpPr>
          <p:cNvPr id="5" name="TextBox 4">
            <a:extLst>
              <a:ext uri="{FF2B5EF4-FFF2-40B4-BE49-F238E27FC236}">
                <a16:creationId xmlns:a16="http://schemas.microsoft.com/office/drawing/2014/main" id="{56B0027B-3813-02BD-2F00-28375368C56D}"/>
              </a:ext>
            </a:extLst>
          </p:cNvPr>
          <p:cNvSpPr txBox="1"/>
          <p:nvPr/>
        </p:nvSpPr>
        <p:spPr>
          <a:xfrm>
            <a:off x="281607" y="770889"/>
            <a:ext cx="2350323" cy="584775"/>
          </a:xfrm>
          <a:prstGeom prst="rect">
            <a:avLst/>
          </a:prstGeom>
          <a:noFill/>
        </p:spPr>
        <p:txBody>
          <a:bodyPr wrap="none" rtlCol="0">
            <a:spAutoFit/>
          </a:bodyPr>
          <a:lstStyle/>
          <a:p>
            <a:r>
              <a:rPr lang="en-GB" sz="3200" b="0" i="0" u="none" strike="noStrike" dirty="0">
                <a:solidFill>
                  <a:schemeClr val="bg2"/>
                </a:solidFill>
                <a:effectLst/>
                <a:latin typeface="ACADEMY ENGRAVED LET PLAIN:1.0" panose="02000000000000000000" pitchFamily="2" charset="0"/>
              </a:rPr>
              <a:t>In summary</a:t>
            </a:r>
            <a:endParaRPr lang="en-TR" sz="3200" dirty="0">
              <a:latin typeface="ACADEMY ENGRAVED LET PLAIN:1.0" panose="02000000000000000000" pitchFamily="2" charset="0"/>
            </a:endParaRPr>
          </a:p>
        </p:txBody>
      </p:sp>
    </p:spTree>
    <p:extLst>
      <p:ext uri="{BB962C8B-B14F-4D97-AF65-F5344CB8AC3E}">
        <p14:creationId xmlns:p14="http://schemas.microsoft.com/office/powerpoint/2010/main" val="2554496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30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D7822CA3-108A-DB56-115E-3F6870C78ED6}"/>
              </a:ext>
            </a:extLst>
          </p:cNvPr>
          <p:cNvGraphicFramePr>
            <a:graphicFrameLocks noGrp="1"/>
          </p:cNvGraphicFramePr>
          <p:nvPr>
            <p:ph idx="1"/>
            <p:extLst>
              <p:ext uri="{D42A27DB-BD31-4B8C-83A1-F6EECF244321}">
                <p14:modId xmlns:p14="http://schemas.microsoft.com/office/powerpoint/2010/main" val="2626450887"/>
              </p:ext>
            </p:extLst>
          </p:nvPr>
        </p:nvGraphicFramePr>
        <p:xfrm>
          <a:off x="565150" y="1688122"/>
          <a:ext cx="10548327" cy="4178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009A67-40C3-3A32-E4F7-C7D93C062F1C}"/>
              </a:ext>
            </a:extLst>
          </p:cNvPr>
          <p:cNvSpPr>
            <a:spLocks noGrp="1"/>
          </p:cNvSpPr>
          <p:nvPr>
            <p:ph type="sldNum" sz="quarter" idx="12"/>
          </p:nvPr>
        </p:nvSpPr>
        <p:spPr/>
        <p:txBody>
          <a:bodyPr/>
          <a:lstStyle/>
          <a:p>
            <a:fld id="{49ABCAEC-7D34-E549-A96E-FCEDAADBE4B0}" type="slidenum">
              <a:rPr lang="en-US" smtClean="0"/>
              <a:pPr/>
              <a:t>88</a:t>
            </a:fld>
            <a:endParaRPr lang="en-US" dirty="0"/>
          </a:p>
        </p:txBody>
      </p:sp>
    </p:spTree>
    <p:extLst>
      <p:ext uri="{BB962C8B-B14F-4D97-AF65-F5344CB8AC3E}">
        <p14:creationId xmlns:p14="http://schemas.microsoft.com/office/powerpoint/2010/main" val="117605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4D0C1-3507-EA57-3DD5-08C257BBDA1C}"/>
              </a:ext>
            </a:extLst>
          </p:cNvPr>
          <p:cNvSpPr>
            <a:spLocks noGrp="1"/>
          </p:cNvSpPr>
          <p:nvPr>
            <p:ph type="title"/>
          </p:nvPr>
        </p:nvSpPr>
        <p:spPr>
          <a:xfrm>
            <a:off x="1131277" y="2603118"/>
            <a:ext cx="4133560" cy="988823"/>
          </a:xfrm>
        </p:spPr>
        <p:txBody>
          <a:bodyPr>
            <a:normAutofit/>
          </a:bodyPr>
          <a:lstStyle/>
          <a:p>
            <a:r>
              <a:rPr lang="en-GB" sz="5400" i="0" u="none" strike="noStrike" dirty="0">
                <a:solidFill>
                  <a:schemeClr val="bg2"/>
                </a:solidFill>
                <a:effectLst/>
                <a:latin typeface="ACADEMY ENGRAVED LET PLAIN:1.0" panose="02000000000000000000" pitchFamily="2" charset="0"/>
              </a:rPr>
              <a:t>Conclusion</a:t>
            </a:r>
            <a:endParaRPr lang="en-TR" sz="5400" dirty="0">
              <a:solidFill>
                <a:schemeClr val="bg2"/>
              </a:solidFill>
              <a:latin typeface="ACADEMY ENGRAVED LET PLAIN:1.0" panose="02000000000000000000" pitchFamily="2" charset="0"/>
            </a:endParaRPr>
          </a:p>
        </p:txBody>
      </p:sp>
      <p:cxnSp>
        <p:nvCxnSpPr>
          <p:cNvPr id="24" name="Straight Connector 2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2BB0920-CB9C-F513-9940-DFB9DAFBF5E3}"/>
              </a:ext>
            </a:extLst>
          </p:cNvPr>
          <p:cNvPicPr>
            <a:picLocks noChangeAspect="1"/>
          </p:cNvPicPr>
          <p:nvPr/>
        </p:nvPicPr>
        <p:blipFill rotWithShape="1">
          <a:blip r:embed="rId2"/>
          <a:srcRect l="18259" r="24924"/>
          <a:stretch/>
        </p:blipFill>
        <p:spPr>
          <a:xfrm>
            <a:off x="5264837" y="1"/>
            <a:ext cx="6927163" cy="6857999"/>
          </a:xfrm>
          <a:prstGeom prst="rect">
            <a:avLst/>
          </a:prstGeom>
        </p:spPr>
      </p:pic>
      <p:grpSp>
        <p:nvGrpSpPr>
          <p:cNvPr id="26" name="Group 25">
            <a:extLst>
              <a:ext uri="{FF2B5EF4-FFF2-40B4-BE49-F238E27FC236}">
                <a16:creationId xmlns:a16="http://schemas.microsoft.com/office/drawing/2014/main" id="{3FCE1FB7-7E83-C242-A5AD-4646FBE1C9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7" name="Freeform 40">
              <a:extLst>
                <a:ext uri="{FF2B5EF4-FFF2-40B4-BE49-F238E27FC236}">
                  <a16:creationId xmlns:a16="http://schemas.microsoft.com/office/drawing/2014/main" id="{B8D18D83-C725-D745-B62E-4CDC73E31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1">
              <a:extLst>
                <a:ext uri="{FF2B5EF4-FFF2-40B4-BE49-F238E27FC236}">
                  <a16:creationId xmlns:a16="http://schemas.microsoft.com/office/drawing/2014/main" id="{964C4E64-7EB1-3840-94A1-073533B6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2">
              <a:extLst>
                <a:ext uri="{FF2B5EF4-FFF2-40B4-BE49-F238E27FC236}">
                  <a16:creationId xmlns:a16="http://schemas.microsoft.com/office/drawing/2014/main" id="{58747916-12E7-2A44-90AC-868676B61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3">
              <a:extLst>
                <a:ext uri="{FF2B5EF4-FFF2-40B4-BE49-F238E27FC236}">
                  <a16:creationId xmlns:a16="http://schemas.microsoft.com/office/drawing/2014/main" id="{C62734AC-B154-604F-A35D-C78CF94F7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4">
              <a:extLst>
                <a:ext uri="{FF2B5EF4-FFF2-40B4-BE49-F238E27FC236}">
                  <a16:creationId xmlns:a16="http://schemas.microsoft.com/office/drawing/2014/main" id="{AE04421A-F546-4046-8F52-CAE8232AC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45">
              <a:extLst>
                <a:ext uri="{FF2B5EF4-FFF2-40B4-BE49-F238E27FC236}">
                  <a16:creationId xmlns:a16="http://schemas.microsoft.com/office/drawing/2014/main" id="{49F9C907-348C-4142-AB27-429B47D2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46">
              <a:extLst>
                <a:ext uri="{FF2B5EF4-FFF2-40B4-BE49-F238E27FC236}">
                  <a16:creationId xmlns:a16="http://schemas.microsoft.com/office/drawing/2014/main" id="{82917C11-77C6-A84B-A805-16EEAFB7A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35C9BA70-CB59-46E4-1C1B-27871A2D8E0E}"/>
              </a:ext>
            </a:extLst>
          </p:cNvPr>
          <p:cNvSpPr>
            <a:spLocks noGrp="1"/>
          </p:cNvSpPr>
          <p:nvPr>
            <p:ph type="sldNum" sz="quarter" idx="12"/>
          </p:nvPr>
        </p:nvSpPr>
        <p:spPr/>
        <p:txBody>
          <a:bodyPr/>
          <a:lstStyle/>
          <a:p>
            <a:fld id="{49ABCAEC-7D34-E549-A96E-FCEDAADBE4B0}" type="slidenum">
              <a:rPr lang="en-US" smtClean="0"/>
              <a:t>89</a:t>
            </a:fld>
            <a:endParaRPr lang="en-US"/>
          </a:p>
        </p:txBody>
      </p:sp>
    </p:spTree>
    <p:extLst>
      <p:ext uri="{BB962C8B-B14F-4D97-AF65-F5344CB8AC3E}">
        <p14:creationId xmlns:p14="http://schemas.microsoft.com/office/powerpoint/2010/main" val="301993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9A54-1144-540A-463D-257D7D0862E1}"/>
              </a:ext>
            </a:extLst>
          </p:cNvPr>
          <p:cNvSpPr>
            <a:spLocks noGrp="1"/>
          </p:cNvSpPr>
          <p:nvPr>
            <p:ph type="title"/>
          </p:nvPr>
        </p:nvSpPr>
        <p:spPr/>
        <p:txBody>
          <a:bodyPr/>
          <a:lstStyle/>
          <a:p>
            <a:r>
              <a:rPr lang="en-GB" b="0" i="0" u="none" strike="noStrike" dirty="0">
                <a:solidFill>
                  <a:srgbClr val="D1D5DB"/>
                </a:solidFill>
                <a:effectLst/>
                <a:latin typeface="ACADEMY ENGRAVED LET PLAIN:1.0" panose="02000000000000000000" pitchFamily="2" charset="0"/>
              </a:rPr>
              <a:t>Futures</a:t>
            </a:r>
            <a:endParaRPr lang="en-TR"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5E261D10-C1B5-82A5-30C4-61DFBC12C31C}"/>
              </a:ext>
            </a:extLst>
          </p:cNvPr>
          <p:cNvSpPr>
            <a:spLocks noGrp="1"/>
          </p:cNvSpPr>
          <p:nvPr>
            <p:ph idx="1"/>
          </p:nvPr>
        </p:nvSpPr>
        <p:spPr>
          <a:xfrm>
            <a:off x="565150" y="2160016"/>
            <a:ext cx="5234071" cy="3601212"/>
          </a:xfrm>
        </p:spPr>
        <p:txBody>
          <a:bodyPr/>
          <a:lstStyle/>
          <a:p>
            <a:pPr marL="0" indent="0">
              <a:buNone/>
            </a:pPr>
            <a:r>
              <a:rPr lang="en-GB" b="0" i="0" u="none" strike="noStrike" dirty="0">
                <a:solidFill>
                  <a:srgbClr val="D1D5DB"/>
                </a:solidFill>
                <a:effectLst/>
                <a:latin typeface="Söhne"/>
              </a:rPr>
              <a:t>Futures can be used to wait for a task to complete, or to chain together multiple asynchronous operations.</a:t>
            </a:r>
          </a:p>
          <a:p>
            <a:endParaRPr lang="en-TR" dirty="0"/>
          </a:p>
        </p:txBody>
      </p:sp>
      <p:pic>
        <p:nvPicPr>
          <p:cNvPr id="8" name="Picture 7">
            <a:extLst>
              <a:ext uri="{FF2B5EF4-FFF2-40B4-BE49-F238E27FC236}">
                <a16:creationId xmlns:a16="http://schemas.microsoft.com/office/drawing/2014/main" id="{E091EC5C-E421-929C-9CA5-ECAAF5CA64CA}"/>
              </a:ext>
            </a:extLst>
          </p:cNvPr>
          <p:cNvPicPr>
            <a:picLocks noChangeAspect="1"/>
          </p:cNvPicPr>
          <p:nvPr/>
        </p:nvPicPr>
        <p:blipFill>
          <a:blip r:embed="rId2"/>
          <a:stretch>
            <a:fillRect/>
          </a:stretch>
        </p:blipFill>
        <p:spPr>
          <a:xfrm>
            <a:off x="5799221" y="1096772"/>
            <a:ext cx="5291453" cy="4366260"/>
          </a:xfrm>
          <a:prstGeom prst="rect">
            <a:avLst/>
          </a:prstGeom>
        </p:spPr>
      </p:pic>
      <p:sp>
        <p:nvSpPr>
          <p:cNvPr id="4" name="Slide Number Placeholder 3">
            <a:extLst>
              <a:ext uri="{FF2B5EF4-FFF2-40B4-BE49-F238E27FC236}">
                <a16:creationId xmlns:a16="http://schemas.microsoft.com/office/drawing/2014/main" id="{CF37EAA2-FC6A-C3E9-DC85-520F8AD464AE}"/>
              </a:ext>
            </a:extLst>
          </p:cNvPr>
          <p:cNvSpPr>
            <a:spLocks noGrp="1"/>
          </p:cNvSpPr>
          <p:nvPr>
            <p:ph type="sldNum" sz="quarter" idx="12"/>
          </p:nvPr>
        </p:nvSpPr>
        <p:spPr/>
        <p:txBody>
          <a:bodyPr/>
          <a:lstStyle/>
          <a:p>
            <a:fld id="{49ABCAEC-7D34-E549-A96E-FCEDAADBE4B0}" type="slidenum">
              <a:rPr lang="en-US" smtClean="0"/>
              <a:t>9</a:t>
            </a:fld>
            <a:endParaRPr lang="en-US"/>
          </a:p>
        </p:txBody>
      </p:sp>
    </p:spTree>
    <p:extLst>
      <p:ext uri="{BB962C8B-B14F-4D97-AF65-F5344CB8AC3E}">
        <p14:creationId xmlns:p14="http://schemas.microsoft.com/office/powerpoint/2010/main" val="1734242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FBF80-4F8A-6A69-C849-C57F9C29197B}"/>
              </a:ext>
            </a:extLst>
          </p:cNvPr>
          <p:cNvSpPr>
            <a:spLocks noGrp="1"/>
          </p:cNvSpPr>
          <p:nvPr>
            <p:ph idx="1"/>
          </p:nvPr>
        </p:nvSpPr>
        <p:spPr>
          <a:xfrm>
            <a:off x="565150" y="717452"/>
            <a:ext cx="10562395" cy="5043776"/>
          </a:xfrm>
        </p:spPr>
        <p:txBody>
          <a:bodyPr/>
          <a:lstStyle/>
          <a:p>
            <a:r>
              <a:rPr lang="en-GB" sz="2400" dirty="0">
                <a:solidFill>
                  <a:schemeClr val="bg2"/>
                </a:solidFill>
                <a:latin typeface="Söhne"/>
              </a:rPr>
              <a:t>The asyncio library in Python provides a powerful and easy-to-use way of writing asynchronous code. </a:t>
            </a:r>
          </a:p>
          <a:p>
            <a:endParaRPr lang="en-GB" dirty="0">
              <a:solidFill>
                <a:schemeClr val="bg2"/>
              </a:solidFill>
              <a:latin typeface="Söhne"/>
            </a:endParaRPr>
          </a:p>
          <a:p>
            <a:r>
              <a:rPr lang="en-GB" sz="2400" dirty="0">
                <a:solidFill>
                  <a:schemeClr val="bg2"/>
                </a:solidFill>
                <a:latin typeface="Söhne"/>
              </a:rPr>
              <a:t>By using coroutines and the event loop, we can run multiple tasks concurrently, without blocking the program's main thread. </a:t>
            </a:r>
          </a:p>
          <a:p>
            <a:endParaRPr lang="en-GB" dirty="0">
              <a:solidFill>
                <a:schemeClr val="bg2"/>
              </a:solidFill>
              <a:latin typeface="Söhne"/>
            </a:endParaRPr>
          </a:p>
          <a:p>
            <a:r>
              <a:rPr lang="en-GB" sz="2400" dirty="0">
                <a:solidFill>
                  <a:schemeClr val="bg2"/>
                </a:solidFill>
                <a:latin typeface="Söhne"/>
              </a:rPr>
              <a:t>With the right tools and best practices, writing asynchronous code can be easy and efficient. </a:t>
            </a:r>
          </a:p>
          <a:p>
            <a:endParaRPr lang="en-GB" dirty="0">
              <a:solidFill>
                <a:schemeClr val="bg2"/>
              </a:solidFill>
              <a:latin typeface="Söhne"/>
            </a:endParaRPr>
          </a:p>
          <a:p>
            <a:r>
              <a:rPr lang="en-GB" sz="2400" dirty="0">
                <a:solidFill>
                  <a:schemeClr val="bg2"/>
                </a:solidFill>
                <a:latin typeface="Söhne"/>
              </a:rPr>
              <a:t>The various features and functionalities of asyncio make it a versatile tool for various applications in modern software development.</a:t>
            </a:r>
          </a:p>
          <a:p>
            <a:endParaRPr lang="en-TR" dirty="0"/>
          </a:p>
        </p:txBody>
      </p:sp>
      <p:sp>
        <p:nvSpPr>
          <p:cNvPr id="4" name="Slide Number Placeholder 3">
            <a:extLst>
              <a:ext uri="{FF2B5EF4-FFF2-40B4-BE49-F238E27FC236}">
                <a16:creationId xmlns:a16="http://schemas.microsoft.com/office/drawing/2014/main" id="{6CE0BC77-2E72-DC2B-035E-203A7B2B230D}"/>
              </a:ext>
            </a:extLst>
          </p:cNvPr>
          <p:cNvSpPr>
            <a:spLocks noGrp="1"/>
          </p:cNvSpPr>
          <p:nvPr>
            <p:ph type="sldNum" sz="quarter" idx="12"/>
          </p:nvPr>
        </p:nvSpPr>
        <p:spPr/>
        <p:txBody>
          <a:bodyPr/>
          <a:lstStyle/>
          <a:p>
            <a:fld id="{49ABCAEC-7D34-E549-A96E-FCEDAADBE4B0}" type="slidenum">
              <a:rPr lang="en-US" smtClean="0"/>
              <a:pPr/>
              <a:t>90</a:t>
            </a:fld>
            <a:endParaRPr lang="en-US" dirty="0"/>
          </a:p>
        </p:txBody>
      </p:sp>
    </p:spTree>
    <p:extLst>
      <p:ext uri="{BB962C8B-B14F-4D97-AF65-F5344CB8AC3E}">
        <p14:creationId xmlns:p14="http://schemas.microsoft.com/office/powerpoint/2010/main" val="2676183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27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C456-16DB-1508-B325-89B6B21943CD}"/>
              </a:ext>
            </a:extLst>
          </p:cNvPr>
          <p:cNvSpPr>
            <a:spLocks noGrp="1"/>
          </p:cNvSpPr>
          <p:nvPr>
            <p:ph type="title"/>
          </p:nvPr>
        </p:nvSpPr>
        <p:spPr>
          <a:xfrm>
            <a:off x="5165286" y="4597303"/>
            <a:ext cx="6046665" cy="1268984"/>
          </a:xfrm>
        </p:spPr>
        <p:txBody>
          <a:bodyPr>
            <a:normAutofit/>
          </a:bodyPr>
          <a:lstStyle/>
          <a:p>
            <a:r>
              <a:rPr lang="en-TR" sz="6000" dirty="0">
                <a:solidFill>
                  <a:schemeClr val="bg2"/>
                </a:solidFill>
                <a:latin typeface="ACADEMY ENGRAVED LET PLAIN:1.0" panose="02000000000000000000" pitchFamily="2" charset="0"/>
              </a:rPr>
              <a:t>QUESTIONS</a:t>
            </a:r>
          </a:p>
        </p:txBody>
      </p:sp>
      <p:sp>
        <p:nvSpPr>
          <p:cNvPr id="4" name="Slide Number Placeholder 3">
            <a:extLst>
              <a:ext uri="{FF2B5EF4-FFF2-40B4-BE49-F238E27FC236}">
                <a16:creationId xmlns:a16="http://schemas.microsoft.com/office/drawing/2014/main" id="{E898B903-FF98-519A-0022-F28154D4BFC3}"/>
              </a:ext>
            </a:extLst>
          </p:cNvPr>
          <p:cNvSpPr>
            <a:spLocks noGrp="1"/>
          </p:cNvSpPr>
          <p:nvPr>
            <p:ph type="sldNum" sz="quarter" idx="12"/>
          </p:nvPr>
        </p:nvSpPr>
        <p:spPr/>
        <p:txBody>
          <a:bodyPr/>
          <a:lstStyle/>
          <a:p>
            <a:fld id="{49ABCAEC-7D34-E549-A96E-FCEDAADBE4B0}" type="slidenum">
              <a:rPr lang="en-US" smtClean="0"/>
              <a:pPr/>
              <a:t>91</a:t>
            </a:fld>
            <a:endParaRPr lang="en-US" dirty="0"/>
          </a:p>
        </p:txBody>
      </p:sp>
    </p:spTree>
    <p:extLst>
      <p:ext uri="{BB962C8B-B14F-4D97-AF65-F5344CB8AC3E}">
        <p14:creationId xmlns:p14="http://schemas.microsoft.com/office/powerpoint/2010/main" val="2485276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46000">
              <a:schemeClr val="tx1"/>
            </a:gs>
            <a:gs pos="100000">
              <a:schemeClr val="accent1">
                <a:lumMod val="45000"/>
                <a:lumOff val="55000"/>
              </a:schemeClr>
            </a:gs>
            <a:gs pos="98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DFC2-234E-3145-BD00-F76059B5489B}"/>
              </a:ext>
            </a:extLst>
          </p:cNvPr>
          <p:cNvSpPr>
            <a:spLocks noGrp="1"/>
          </p:cNvSpPr>
          <p:nvPr>
            <p:ph type="title"/>
          </p:nvPr>
        </p:nvSpPr>
        <p:spPr>
          <a:xfrm>
            <a:off x="1395144" y="4301881"/>
            <a:ext cx="7335835" cy="1268984"/>
          </a:xfrm>
        </p:spPr>
        <p:txBody>
          <a:bodyPr>
            <a:noAutofit/>
          </a:bodyPr>
          <a:lstStyle/>
          <a:p>
            <a:r>
              <a:rPr lang="en-TR" sz="8000" dirty="0">
                <a:solidFill>
                  <a:schemeClr val="bg2"/>
                </a:solidFill>
                <a:latin typeface="ACADEMY ENGRAVED LET PLAIN:1.0" panose="02000000000000000000" pitchFamily="2" charset="0"/>
              </a:rPr>
              <a:t>THANK YOU</a:t>
            </a:r>
          </a:p>
        </p:txBody>
      </p:sp>
      <p:sp>
        <p:nvSpPr>
          <p:cNvPr id="4" name="Slide Number Placeholder 3">
            <a:extLst>
              <a:ext uri="{FF2B5EF4-FFF2-40B4-BE49-F238E27FC236}">
                <a16:creationId xmlns:a16="http://schemas.microsoft.com/office/drawing/2014/main" id="{E78E2DA4-C090-517F-FAEA-8FB0A289F135}"/>
              </a:ext>
            </a:extLst>
          </p:cNvPr>
          <p:cNvSpPr>
            <a:spLocks noGrp="1"/>
          </p:cNvSpPr>
          <p:nvPr>
            <p:ph type="sldNum" sz="quarter" idx="12"/>
          </p:nvPr>
        </p:nvSpPr>
        <p:spPr/>
        <p:txBody>
          <a:bodyPr/>
          <a:lstStyle/>
          <a:p>
            <a:fld id="{49ABCAEC-7D34-E549-A96E-FCEDAADBE4B0}" type="slidenum">
              <a:rPr lang="en-US" smtClean="0"/>
              <a:pPr/>
              <a:t>92</a:t>
            </a:fld>
            <a:endParaRPr lang="en-US" dirty="0"/>
          </a:p>
        </p:txBody>
      </p:sp>
    </p:spTree>
    <p:extLst>
      <p:ext uri="{BB962C8B-B14F-4D97-AF65-F5344CB8AC3E}">
        <p14:creationId xmlns:p14="http://schemas.microsoft.com/office/powerpoint/2010/main" val="1094413734"/>
      </p:ext>
    </p:extLst>
  </p:cSld>
  <p:clrMapOvr>
    <a:masterClrMapping/>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16640</TotalTime>
  <Words>3275</Words>
  <Application>Microsoft Macintosh PowerPoint</Application>
  <PresentationFormat>Widescreen</PresentationFormat>
  <Paragraphs>413</Paragraphs>
  <Slides>92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ACADEMY ENGRAVED LET PLAIN:1.0</vt:lpstr>
      <vt:lpstr>Arial</vt:lpstr>
      <vt:lpstr>Calibri</vt:lpstr>
      <vt:lpstr>Neue Haas Grotesk Text Pro</vt:lpstr>
      <vt:lpstr>sohne</vt:lpstr>
      <vt:lpstr>Söhne</vt:lpstr>
      <vt:lpstr>PunchcardVTI</vt:lpstr>
      <vt:lpstr>ASYNC IO   </vt:lpstr>
      <vt:lpstr>PowerPoint Presentation</vt:lpstr>
      <vt:lpstr>PowerPoint Presentation</vt:lpstr>
      <vt:lpstr>Introduction</vt:lpstr>
      <vt:lpstr>PowerPoint Presentation</vt:lpstr>
      <vt:lpstr>What is asyncio? </vt:lpstr>
      <vt:lpstr>Asyncio provides several key features for building asynchronous applications</vt:lpstr>
      <vt:lpstr>An event loop</vt:lpstr>
      <vt:lpstr>Futures</vt:lpstr>
      <vt:lpstr>Tasks</vt:lpstr>
      <vt:lpstr>PowerPoint Presentation</vt:lpstr>
      <vt:lpstr>How to use asyncio?</vt:lpstr>
      <vt:lpstr>PowerPoint Presentation</vt:lpstr>
      <vt:lpstr>PowerPoint Presentation</vt:lpstr>
      <vt:lpstr>PowerPoint Presentation</vt:lpstr>
      <vt:lpstr>Another simple step-by-step guide for using Asyncio</vt:lpstr>
      <vt:lpstr>Import the Asyncio library </vt:lpstr>
      <vt:lpstr>Define one or more coroutines that perform asynchronous tasks. A coroutine is defined using the async def keyword</vt:lpstr>
      <vt:lpstr>Create an event loop using the asyncio.get_event_loop() function </vt:lpstr>
      <vt:lpstr>Schedule the coroutines to run on the event loop using the loop.create_task() function</vt:lpstr>
      <vt:lpstr>Run the event loop using the loop.run_until_complete() function. This will start executing the scheduled coroutines:</vt:lpstr>
      <vt:lpstr>In this example,    we used the asyncio.gather() function to run both tasks concurrently, and waited for both tasks to complete before exiting.</vt:lpstr>
      <vt:lpstr>This simple example demonstrates how to use Asyncio to schedule and run asynchronous tasks on an event loop. </vt:lpstr>
      <vt:lpstr>PowerPoint Presentation</vt:lpstr>
      <vt:lpstr>Features and functionalities of asyncio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 are some best practices to follow when using asyncio</vt:lpstr>
      <vt:lpstr>Use asyncio only when it makes sense:</vt:lpstr>
      <vt:lpstr>Use asyncio with compatible libraries:</vt:lpstr>
      <vt:lpstr>Keep your coroutines short and non-blocking:</vt:lpstr>
      <vt:lpstr>Use async/await syntax:</vt:lpstr>
      <vt:lpstr>Use asyncio.sleep() instead of time.sleep():</vt:lpstr>
      <vt:lpstr>Avoid creating unnecessary tasks:</vt:lpstr>
      <vt:lpstr>Use asyncio.gather() to run multiple coroutines concurrently:</vt:lpstr>
      <vt:lpstr>Handle errors gracefully:</vt:lpstr>
      <vt:lpstr>PowerPoint Presentation</vt:lpstr>
      <vt:lpstr>PowerPoint Presentation</vt:lpstr>
      <vt:lpstr>What is the benefit of asyncio in Python?</vt:lpstr>
      <vt:lpstr>PowerPoint Presentation</vt:lpstr>
      <vt:lpstr>PowerPoint Presentation</vt:lpstr>
      <vt:lpstr>In summary, the benefits of asyncio in Python include:</vt:lpstr>
      <vt:lpstr>When to Use Asyncio</vt:lpstr>
      <vt:lpstr>PowerPoint Presentation</vt:lpstr>
      <vt:lpstr>Reason 1: To Use Coroutines</vt:lpstr>
      <vt:lpstr>PowerPoint Presentation</vt:lpstr>
      <vt:lpstr>Reason 2: To Use Asynchronous Programming </vt:lpstr>
      <vt:lpstr>PowerPoint Presentation</vt:lpstr>
      <vt:lpstr>Reason 3: To Use Non-Blocking I / O </vt:lpstr>
      <vt:lpstr>PowerPoint Presentation</vt:lpstr>
      <vt:lpstr>PowerPoint Presentation</vt:lpstr>
      <vt:lpstr>Reason 4: Network I/O</vt:lpstr>
      <vt:lpstr>Reason 5: CPU-bound tasks</vt:lpstr>
      <vt:lpstr>Reason 6: Parallelism</vt:lpstr>
      <vt:lpstr>Reason 7: Event-driven applications</vt:lpstr>
      <vt:lpstr>Here are a few examples of how   Asyncio can be used in Python: </vt:lpstr>
      <vt:lpstr>Web scraping</vt:lpstr>
      <vt:lpstr>Server programming:</vt:lpstr>
      <vt:lpstr>Database programming</vt:lpstr>
      <vt:lpstr>GUI programming</vt:lpstr>
      <vt:lpstr>IoT applications</vt:lpstr>
      <vt:lpstr>PowerPoint Presentation</vt:lpstr>
      <vt:lpstr>Here are some specific code examples to illustrate how Asyncio can be used:</vt:lpstr>
      <vt:lpstr>Asynchronous HTTP request</vt:lpstr>
      <vt:lpstr>PowerPoint Presentation</vt:lpstr>
      <vt:lpstr>Asynchronous file I/O: </vt:lpstr>
      <vt:lpstr>PowerPoint Presentation</vt:lpstr>
      <vt:lpstr>Asynchronous parallelism: </vt:lpstr>
      <vt:lpstr>PowerPoint Presentation</vt:lpstr>
      <vt:lpstr>Threaded Model and Web Sockets    </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ASYNCIO</dc:title>
  <dc:creator>TUĞBA KARALAR ENGİNEL</dc:creator>
  <cp:lastModifiedBy>TUĞBA KARALAR ENGİNEL</cp:lastModifiedBy>
  <cp:revision>55</cp:revision>
  <dcterms:created xsi:type="dcterms:W3CDTF">2023-03-27T16:49:25Z</dcterms:created>
  <dcterms:modified xsi:type="dcterms:W3CDTF">2023-05-14T07:04:02Z</dcterms:modified>
</cp:coreProperties>
</file>